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2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3497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2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1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84806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442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66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0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14265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9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BF341A8-C8C5-44B9-AD57-72A3F3D1B68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105070-1450-4778-BB40-195E29B9110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46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Literatura v kontekstu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810" y="5414999"/>
            <a:ext cx="4005419" cy="11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Slovensko</a:t>
            </a:r>
            <a:r>
              <a:rPr lang="en-US" dirty="0"/>
              <a:t> </a:t>
            </a:r>
            <a:r>
              <a:rPr lang="en-US" dirty="0" err="1"/>
              <a:t>baročno</a:t>
            </a:r>
            <a:r>
              <a:rPr lang="en-US" dirty="0"/>
              <a:t> </a:t>
            </a:r>
            <a:r>
              <a:rPr lang="en-US" dirty="0" err="1"/>
              <a:t>slovstvo</a:t>
            </a:r>
            <a:r>
              <a:rPr lang="en-US" dirty="0"/>
              <a:t>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en-US" sz="4000" dirty="0" smtClean="0"/>
              <a:t>med </a:t>
            </a:r>
            <a:r>
              <a:rPr lang="en-US" sz="4000" dirty="0" err="1"/>
              <a:t>protestantizmom</a:t>
            </a:r>
            <a:r>
              <a:rPr lang="en-US" sz="4000" dirty="0"/>
              <a:t> in </a:t>
            </a:r>
            <a:r>
              <a:rPr lang="en-US" sz="4000" dirty="0" err="1"/>
              <a:t>razsvetljenstvom</a:t>
            </a:r>
            <a:endParaRPr lang="en-US" sz="4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9" y="2286001"/>
            <a:ext cx="7535270" cy="3593591"/>
          </a:xfrm>
        </p:spPr>
        <p:txBody>
          <a:bodyPr>
            <a:normAutofit/>
          </a:bodyPr>
          <a:lstStyle/>
          <a:p>
            <a:r>
              <a:rPr lang="sl-SI" dirty="0" smtClean="0"/>
              <a:t>Nosilec: doc. dr. Matija Ogrin</a:t>
            </a:r>
          </a:p>
          <a:p>
            <a:endParaRPr lang="sl-SI" dirty="0"/>
          </a:p>
          <a:p>
            <a:r>
              <a:rPr lang="sl-SI" dirty="0" smtClean="0"/>
              <a:t>Sinteza </a:t>
            </a:r>
            <a:r>
              <a:rPr lang="sl-SI" dirty="0"/>
              <a:t>novejših ugotovitev o baročnem slovstvu na Slovenskem </a:t>
            </a:r>
            <a:r>
              <a:rPr lang="sl-SI" dirty="0" smtClean="0"/>
              <a:t>med </a:t>
            </a:r>
            <a:r>
              <a:rPr lang="sl-SI" dirty="0"/>
              <a:t>dobama protestantizma in razsvetljenstva. </a:t>
            </a:r>
            <a:endParaRPr lang="sl-SI" dirty="0" smtClean="0"/>
          </a:p>
          <a:p>
            <a:r>
              <a:rPr lang="sl-SI" dirty="0" smtClean="0"/>
              <a:t>Pregled </a:t>
            </a:r>
            <a:r>
              <a:rPr lang="sl-SI" dirty="0"/>
              <a:t>piscev, zvrsti in slovstvenih oblik, rabljenih </a:t>
            </a:r>
            <a:r>
              <a:rPr lang="sl-SI" dirty="0" smtClean="0"/>
              <a:t>v </a:t>
            </a:r>
            <a:r>
              <a:rPr lang="sl-SI" dirty="0"/>
              <a:t>religioznih </a:t>
            </a:r>
            <a:r>
              <a:rPr lang="sl-SI" dirty="0" smtClean="0"/>
              <a:t>in posvetnih delih v </a:t>
            </a:r>
            <a:r>
              <a:rPr lang="sl-SI" dirty="0"/>
              <a:t>slovenščini </a:t>
            </a:r>
            <a:r>
              <a:rPr lang="sl-SI" dirty="0" smtClean="0"/>
              <a:t>in drugih </a:t>
            </a:r>
            <a:r>
              <a:rPr lang="sl-SI" dirty="0"/>
              <a:t>jezikih (zlasti nem. in lat.). </a:t>
            </a:r>
            <a:endParaRPr lang="sl-SI" dirty="0" smtClean="0"/>
          </a:p>
          <a:p>
            <a:r>
              <a:rPr lang="sl-SI" dirty="0" smtClean="0"/>
              <a:t>Nov pogled na vlogo rokopisne kulture.</a:t>
            </a:r>
          </a:p>
          <a:p>
            <a:r>
              <a:rPr lang="sl-SI" dirty="0" smtClean="0"/>
              <a:t>Usedline baroka v razsvetljenstvu in pozneje.</a:t>
            </a:r>
          </a:p>
          <a:p>
            <a:pPr marL="0" indent="0">
              <a:buNone/>
            </a:pPr>
            <a:endParaRPr lang="sl-SI" dirty="0"/>
          </a:p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399" y="3796938"/>
            <a:ext cx="2143601" cy="2667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852" y="2302790"/>
            <a:ext cx="1494148" cy="14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Sociologija (slovenske) literarne institucije 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7230471" cy="3593591"/>
          </a:xfrm>
        </p:spPr>
        <p:txBody>
          <a:bodyPr/>
          <a:lstStyle/>
          <a:p>
            <a:r>
              <a:rPr lang="sl-SI" dirty="0"/>
              <a:t>Nosilec: izr.  prof. dr. Marijan Dović</a:t>
            </a:r>
          </a:p>
          <a:p>
            <a:endParaRPr lang="sl-SI" dirty="0" smtClean="0"/>
          </a:p>
          <a:p>
            <a:r>
              <a:rPr lang="en-US" dirty="0"/>
              <a:t>Z </a:t>
            </a:r>
            <a:r>
              <a:rPr lang="en-US" dirty="0" err="1"/>
              <a:t>vidika</a:t>
            </a:r>
            <a:r>
              <a:rPr lang="en-US" dirty="0"/>
              <a:t> </a:t>
            </a:r>
            <a:r>
              <a:rPr lang="en-US" dirty="0" err="1"/>
              <a:t>sistemsko-empirične</a:t>
            </a:r>
            <a:r>
              <a:rPr lang="en-US" dirty="0"/>
              <a:t> </a:t>
            </a:r>
            <a:r>
              <a:rPr lang="en-US" dirty="0" err="1"/>
              <a:t>literarne</a:t>
            </a:r>
            <a:r>
              <a:rPr lang="en-US" dirty="0"/>
              <a:t> </a:t>
            </a:r>
            <a:r>
              <a:rPr lang="en-US" dirty="0" err="1"/>
              <a:t>sociologije</a:t>
            </a:r>
            <a:r>
              <a:rPr lang="en-US" dirty="0"/>
              <a:t> </a:t>
            </a:r>
            <a:r>
              <a:rPr lang="sl-SI" dirty="0" smtClean="0"/>
              <a:t>so </a:t>
            </a:r>
            <a:r>
              <a:rPr lang="en-US" dirty="0" err="1" smtClean="0"/>
              <a:t>obravnavane</a:t>
            </a:r>
            <a:r>
              <a:rPr lang="en-US" dirty="0" smtClean="0"/>
              <a:t> </a:t>
            </a:r>
            <a:r>
              <a:rPr lang="en-US" dirty="0" err="1"/>
              <a:t>različne</a:t>
            </a:r>
            <a:r>
              <a:rPr lang="en-US" dirty="0"/>
              <a:t> </a:t>
            </a:r>
            <a:r>
              <a:rPr lang="sl-SI" dirty="0" smtClean="0"/>
              <a:t>vrste </a:t>
            </a:r>
            <a:r>
              <a:rPr lang="en-US" dirty="0" err="1" smtClean="0"/>
              <a:t>literarnih</a:t>
            </a:r>
            <a:r>
              <a:rPr lang="en-US" dirty="0" smtClean="0"/>
              <a:t> </a:t>
            </a:r>
            <a:r>
              <a:rPr lang="en-US" dirty="0" err="1"/>
              <a:t>institucij</a:t>
            </a:r>
            <a:r>
              <a:rPr lang="en-US" dirty="0"/>
              <a:t>: </a:t>
            </a:r>
            <a:r>
              <a:rPr lang="en-US" dirty="0" err="1" smtClean="0"/>
              <a:t>delovaln</a:t>
            </a:r>
            <a:r>
              <a:rPr lang="sl-SI" dirty="0" smtClean="0"/>
              <a:t>e</a:t>
            </a:r>
            <a:r>
              <a:rPr lang="en-US" dirty="0" smtClean="0"/>
              <a:t> vlog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/>
              <a:t>v </a:t>
            </a:r>
            <a:r>
              <a:rPr lang="en-US" dirty="0" err="1"/>
              <a:t>literarnem</a:t>
            </a:r>
            <a:r>
              <a:rPr lang="en-US" dirty="0"/>
              <a:t> </a:t>
            </a:r>
            <a:r>
              <a:rPr lang="en-US" dirty="0" err="1"/>
              <a:t>sistemu</a:t>
            </a:r>
            <a:r>
              <a:rPr lang="en-US" dirty="0"/>
              <a:t> (</a:t>
            </a:r>
            <a:r>
              <a:rPr lang="en-US" dirty="0" err="1"/>
              <a:t>proizvajalec</a:t>
            </a:r>
            <a:r>
              <a:rPr lang="en-US" dirty="0"/>
              <a:t>, </a:t>
            </a:r>
            <a:r>
              <a:rPr lang="en-US" dirty="0" err="1"/>
              <a:t>posrednik</a:t>
            </a:r>
            <a:r>
              <a:rPr lang="en-US" dirty="0"/>
              <a:t>, </a:t>
            </a:r>
            <a:r>
              <a:rPr lang="en-US" dirty="0" err="1"/>
              <a:t>sprejemnik</a:t>
            </a:r>
            <a:r>
              <a:rPr lang="en-US" dirty="0"/>
              <a:t>, </a:t>
            </a:r>
            <a:r>
              <a:rPr lang="en-US" dirty="0" err="1"/>
              <a:t>obdelovalec</a:t>
            </a:r>
            <a:r>
              <a:rPr lang="en-US" dirty="0" smtClean="0"/>
              <a:t>)</a:t>
            </a:r>
            <a:r>
              <a:rPr lang="sl-SI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posrednišk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ustanov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revije</a:t>
            </a:r>
            <a:r>
              <a:rPr lang="en-US" dirty="0"/>
              <a:t>, </a:t>
            </a:r>
            <a:r>
              <a:rPr lang="en-US" dirty="0" err="1" smtClean="0"/>
              <a:t>založbe</a:t>
            </a:r>
            <a:r>
              <a:rPr lang="sl-SI" dirty="0" smtClean="0"/>
              <a:t>, cenzura</a:t>
            </a:r>
            <a:r>
              <a:rPr lang="en-US" dirty="0" smtClean="0"/>
              <a:t> </a:t>
            </a:r>
            <a:r>
              <a:rPr lang="en-US" dirty="0" err="1"/>
              <a:t>itn</a:t>
            </a:r>
            <a:r>
              <a:rPr lang="en-US" dirty="0" smtClean="0"/>
              <a:t>.)</a:t>
            </a:r>
            <a:r>
              <a:rPr lang="sl-SI" dirty="0" smtClean="0"/>
              <a:t>.</a:t>
            </a:r>
          </a:p>
          <a:p>
            <a:r>
              <a:rPr lang="en-US" dirty="0" err="1" smtClean="0"/>
              <a:t>Posebna</a:t>
            </a:r>
            <a:r>
              <a:rPr lang="en-US" dirty="0" smtClean="0"/>
              <a:t> </a:t>
            </a:r>
            <a:r>
              <a:rPr lang="en-US" dirty="0" err="1"/>
              <a:t>pozornost</a:t>
            </a:r>
            <a:r>
              <a:rPr lang="en-US" dirty="0"/>
              <a:t> </a:t>
            </a:r>
            <a:r>
              <a:rPr lang="en-US" dirty="0" err="1" smtClean="0"/>
              <a:t>namenjena</a:t>
            </a:r>
            <a:r>
              <a:rPr lang="en-US" dirty="0" smtClean="0"/>
              <a:t> </a:t>
            </a:r>
            <a:r>
              <a:rPr lang="en-US" dirty="0" err="1"/>
              <a:t>ustanovam</a:t>
            </a:r>
            <a:r>
              <a:rPr lang="en-US" dirty="0"/>
              <a:t> in </a:t>
            </a:r>
            <a:r>
              <a:rPr lang="en-US" dirty="0" err="1"/>
              <a:t>praksam</a:t>
            </a:r>
            <a:r>
              <a:rPr lang="en-US" dirty="0"/>
              <a:t> </a:t>
            </a:r>
            <a:r>
              <a:rPr lang="en-US" dirty="0" err="1"/>
              <a:t>kanonizacije</a:t>
            </a:r>
            <a:r>
              <a:rPr lang="en-US" dirty="0"/>
              <a:t> oz. </a:t>
            </a:r>
            <a:r>
              <a:rPr lang="en-US" dirty="0" err="1"/>
              <a:t>razvoju</a:t>
            </a:r>
            <a:r>
              <a:rPr lang="en-US" dirty="0"/>
              <a:t> </a:t>
            </a:r>
            <a:r>
              <a:rPr lang="en-US" dirty="0" err="1"/>
              <a:t>nacionalnega</a:t>
            </a:r>
            <a:r>
              <a:rPr lang="en-US" dirty="0"/>
              <a:t> </a:t>
            </a:r>
            <a:r>
              <a:rPr lang="en-US" dirty="0" err="1"/>
              <a:t>literarnega</a:t>
            </a:r>
            <a:r>
              <a:rPr lang="en-US" dirty="0"/>
              <a:t> </a:t>
            </a:r>
            <a:r>
              <a:rPr lang="en-US" dirty="0" err="1"/>
              <a:t>kanona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materialne</a:t>
            </a:r>
            <a:r>
              <a:rPr lang="en-US" dirty="0"/>
              <a:t> </a:t>
            </a:r>
            <a:r>
              <a:rPr lang="en-US" dirty="0" err="1"/>
              <a:t>podlage</a:t>
            </a:r>
            <a:r>
              <a:rPr lang="en-US" dirty="0"/>
              <a:t> </a:t>
            </a:r>
            <a:r>
              <a:rPr lang="en-US" dirty="0" err="1"/>
              <a:t>kulturnega</a:t>
            </a:r>
            <a:r>
              <a:rPr lang="en-US" dirty="0"/>
              <a:t> </a:t>
            </a:r>
            <a:r>
              <a:rPr lang="en-US" dirty="0" err="1"/>
              <a:t>spomina</a:t>
            </a:r>
            <a:r>
              <a:rPr lang="en-US" dirty="0"/>
              <a:t>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34021" t="5361" r="32732" b="10241"/>
          <a:stretch/>
        </p:blipFill>
        <p:spPr>
          <a:xfrm>
            <a:off x="9232682" y="2891264"/>
            <a:ext cx="1881522" cy="268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/>
              <a:t>Svetovni sistemi in slovenski literarni diskurz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7317556" cy="3593591"/>
          </a:xfrm>
        </p:spPr>
        <p:txBody>
          <a:bodyPr>
            <a:normAutofit/>
          </a:bodyPr>
          <a:lstStyle/>
          <a:p>
            <a:r>
              <a:rPr lang="en-US" dirty="0" err="1"/>
              <a:t>Nosilec</a:t>
            </a:r>
            <a:r>
              <a:rPr lang="en-US" dirty="0"/>
              <a:t>: red. prof. dr. Marko </a:t>
            </a:r>
            <a:r>
              <a:rPr lang="en-US" dirty="0" smtClean="0"/>
              <a:t>Juvan</a:t>
            </a:r>
            <a:endParaRPr lang="sl-SI" dirty="0" smtClean="0"/>
          </a:p>
          <a:p>
            <a:endParaRPr lang="sl-SI" dirty="0"/>
          </a:p>
          <a:p>
            <a:r>
              <a:rPr lang="en-US" dirty="0"/>
              <a:t>Na </a:t>
            </a:r>
            <a:r>
              <a:rPr lang="en-US" dirty="0" err="1"/>
              <a:t>ozadju</a:t>
            </a:r>
            <a:r>
              <a:rPr lang="en-US" dirty="0"/>
              <a:t> </a:t>
            </a:r>
            <a:r>
              <a:rPr lang="en-US" dirty="0" err="1"/>
              <a:t>teorij</a:t>
            </a:r>
            <a:r>
              <a:rPr lang="en-US" dirty="0"/>
              <a:t> </a:t>
            </a:r>
            <a:r>
              <a:rPr lang="en-US" dirty="0" err="1"/>
              <a:t>globalizacije</a:t>
            </a:r>
            <a:r>
              <a:rPr lang="en-US" dirty="0"/>
              <a:t> in </a:t>
            </a:r>
            <a:r>
              <a:rPr lang="en-US" dirty="0" err="1"/>
              <a:t>svetovnih</a:t>
            </a:r>
            <a:r>
              <a:rPr lang="en-US" dirty="0"/>
              <a:t> </a:t>
            </a:r>
            <a:r>
              <a:rPr lang="en-US" dirty="0" err="1"/>
              <a:t>sistemov</a:t>
            </a:r>
            <a:r>
              <a:rPr lang="en-US" dirty="0"/>
              <a:t> </a:t>
            </a:r>
            <a:r>
              <a:rPr lang="sl-SI" dirty="0" smtClean="0"/>
              <a:t>je obravnavana </a:t>
            </a:r>
            <a:r>
              <a:rPr lang="en-US" dirty="0" err="1" smtClean="0"/>
              <a:t>razlika</a:t>
            </a:r>
            <a:r>
              <a:rPr lang="en-US" dirty="0" smtClean="0"/>
              <a:t> </a:t>
            </a:r>
            <a:r>
              <a:rPr lang="en-US" dirty="0"/>
              <a:t>med </a:t>
            </a:r>
            <a:r>
              <a:rPr lang="en-US" dirty="0" err="1" smtClean="0"/>
              <a:t>predmodern</a:t>
            </a:r>
            <a:r>
              <a:rPr lang="sl-SI" dirty="0" err="1" smtClean="0"/>
              <a:t>im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modern</a:t>
            </a:r>
            <a:r>
              <a:rPr lang="sl-SI" dirty="0" err="1" smtClean="0"/>
              <a:t>im</a:t>
            </a:r>
            <a:r>
              <a:rPr lang="sl-SI" dirty="0" smtClean="0"/>
              <a:t> svetovnim literarnim obtokom.</a:t>
            </a:r>
          </a:p>
          <a:p>
            <a:r>
              <a:rPr lang="sl-SI" dirty="0" smtClean="0"/>
              <a:t>K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/>
              <a:t>se je </a:t>
            </a:r>
            <a:r>
              <a:rPr lang="en-US" dirty="0" err="1" smtClean="0"/>
              <a:t>slovenska</a:t>
            </a:r>
            <a:r>
              <a:rPr lang="en-US" dirty="0" smtClean="0"/>
              <a:t> </a:t>
            </a:r>
            <a:r>
              <a:rPr lang="en-US" dirty="0" err="1"/>
              <a:t>književnost</a:t>
            </a:r>
            <a:r>
              <a:rPr lang="en-US" dirty="0"/>
              <a:t>, </a:t>
            </a:r>
            <a:r>
              <a:rPr lang="en-US" dirty="0" err="1"/>
              <a:t>zamišljena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estetska</a:t>
            </a:r>
            <a:r>
              <a:rPr lang="en-US" dirty="0"/>
              <a:t> in »</a:t>
            </a:r>
            <a:r>
              <a:rPr lang="en-US" dirty="0" err="1"/>
              <a:t>narodotvorna</a:t>
            </a:r>
            <a:r>
              <a:rPr lang="en-US" dirty="0"/>
              <a:t>« </a:t>
            </a:r>
            <a:r>
              <a:rPr lang="en-US" dirty="0" err="1"/>
              <a:t>praksa</a:t>
            </a:r>
            <a:r>
              <a:rPr lang="en-US" dirty="0"/>
              <a:t>, </a:t>
            </a:r>
            <a:r>
              <a:rPr lang="en-US" dirty="0" err="1"/>
              <a:t>vzpostavljala</a:t>
            </a:r>
            <a:r>
              <a:rPr lang="en-US" dirty="0"/>
              <a:t> v </a:t>
            </a:r>
            <a:r>
              <a:rPr lang="en-US" dirty="0" err="1"/>
              <a:t>razmerju</a:t>
            </a:r>
            <a:r>
              <a:rPr lang="en-US" dirty="0"/>
              <a:t> s </a:t>
            </a:r>
            <a:r>
              <a:rPr lang="en-US" dirty="0" err="1"/>
              <a:t>svetovnim</a:t>
            </a:r>
            <a:r>
              <a:rPr lang="en-US" dirty="0"/>
              <a:t> </a:t>
            </a:r>
            <a:r>
              <a:rPr lang="en-US" dirty="0" err="1"/>
              <a:t>literarnim</a:t>
            </a:r>
            <a:r>
              <a:rPr lang="en-US" dirty="0"/>
              <a:t> </a:t>
            </a:r>
            <a:r>
              <a:rPr lang="en-US" dirty="0" err="1"/>
              <a:t>sistemom</a:t>
            </a:r>
            <a:r>
              <a:rPr lang="en-US" dirty="0"/>
              <a:t> in </a:t>
            </a:r>
            <a:r>
              <a:rPr lang="en-US" dirty="0" err="1"/>
              <a:t>njegovimi</a:t>
            </a:r>
            <a:r>
              <a:rPr lang="en-US" dirty="0"/>
              <a:t> </a:t>
            </a:r>
            <a:r>
              <a:rPr lang="en-US" dirty="0" err="1"/>
              <a:t>regionalnimi</a:t>
            </a:r>
            <a:r>
              <a:rPr lang="en-US" dirty="0"/>
              <a:t> </a:t>
            </a:r>
            <a:r>
              <a:rPr lang="en-US" dirty="0" err="1"/>
              <a:t>podsistemi</a:t>
            </a:r>
            <a:r>
              <a:rPr lang="en-US" dirty="0"/>
              <a:t>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234" y="2029098"/>
            <a:ext cx="3013795" cy="426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err="1"/>
              <a:t>Tekstologija</a:t>
            </a:r>
            <a:r>
              <a:rPr lang="sl-SI" b="1" dirty="0"/>
              <a:t> in digitalna humanistika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9" y="2286001"/>
            <a:ext cx="7185312" cy="2110274"/>
          </a:xfrm>
        </p:spPr>
        <p:txBody>
          <a:bodyPr>
            <a:normAutofit fontScale="62500" lnSpcReduction="20000"/>
          </a:bodyPr>
          <a:lstStyle/>
          <a:p>
            <a:r>
              <a:rPr lang="sl-SI" dirty="0" smtClean="0"/>
              <a:t>Nosilec: doc. dr. Matija Ogrin</a:t>
            </a:r>
          </a:p>
          <a:p>
            <a:endParaRPr lang="sl-SI" dirty="0"/>
          </a:p>
          <a:p>
            <a:r>
              <a:rPr lang="sl-SI" dirty="0" smtClean="0"/>
              <a:t>I</a:t>
            </a:r>
            <a:r>
              <a:rPr lang="en-US" dirty="0" err="1" smtClean="0"/>
              <a:t>zhodišča</a:t>
            </a:r>
            <a:r>
              <a:rPr lang="en-US" dirty="0" smtClean="0"/>
              <a:t> </a:t>
            </a:r>
            <a:r>
              <a:rPr lang="en-US" dirty="0" err="1"/>
              <a:t>sodobne</a:t>
            </a:r>
            <a:r>
              <a:rPr lang="en-US" dirty="0"/>
              <a:t> </a:t>
            </a:r>
            <a:r>
              <a:rPr lang="en-US" dirty="0" err="1"/>
              <a:t>tekstologije</a:t>
            </a:r>
            <a:r>
              <a:rPr lang="en-US" dirty="0"/>
              <a:t> in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praktične</a:t>
            </a:r>
            <a:r>
              <a:rPr lang="en-US" dirty="0"/>
              <a:t> </a:t>
            </a:r>
            <a:r>
              <a:rPr lang="en-US" dirty="0" err="1"/>
              <a:t>tehnološke</a:t>
            </a:r>
            <a:r>
              <a:rPr lang="en-US" dirty="0"/>
              <a:t> </a:t>
            </a:r>
            <a:r>
              <a:rPr lang="en-US" dirty="0" err="1"/>
              <a:t>aplikacije</a:t>
            </a:r>
            <a:r>
              <a:rPr lang="en-US" dirty="0"/>
              <a:t> v </a:t>
            </a:r>
            <a:r>
              <a:rPr lang="en-US" dirty="0" err="1"/>
              <a:t>digitalni</a:t>
            </a:r>
            <a:r>
              <a:rPr lang="en-US" dirty="0"/>
              <a:t> </a:t>
            </a:r>
            <a:r>
              <a:rPr lang="en-US" dirty="0" err="1"/>
              <a:t>humanistiki</a:t>
            </a:r>
            <a:r>
              <a:rPr lang="en-US" dirty="0" smtClean="0"/>
              <a:t>.</a:t>
            </a:r>
            <a:endParaRPr lang="sl-SI" dirty="0" smtClean="0"/>
          </a:p>
          <a:p>
            <a:r>
              <a:rPr lang="sl-SI" dirty="0" smtClean="0"/>
              <a:t>R</a:t>
            </a:r>
            <a:r>
              <a:rPr lang="en-US" dirty="0" err="1" smtClean="0"/>
              <a:t>azlik</a:t>
            </a:r>
            <a:r>
              <a:rPr lang="sl-SI" dirty="0" smtClean="0"/>
              <a:t>a</a:t>
            </a:r>
            <a:r>
              <a:rPr lang="en-US" dirty="0" smtClean="0"/>
              <a:t> </a:t>
            </a:r>
            <a:r>
              <a:rPr lang="en-US" dirty="0"/>
              <a:t>med </a:t>
            </a:r>
            <a:r>
              <a:rPr lang="en-US" dirty="0" err="1"/>
              <a:t>dokumentom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historičnim</a:t>
            </a:r>
            <a:r>
              <a:rPr lang="en-US" dirty="0"/>
              <a:t> </a:t>
            </a:r>
            <a:r>
              <a:rPr lang="en-US" dirty="0" err="1"/>
              <a:t>artefaktom</a:t>
            </a:r>
            <a:r>
              <a:rPr lang="en-US" dirty="0"/>
              <a:t> </a:t>
            </a:r>
            <a:r>
              <a:rPr lang="sl-SI" dirty="0" smtClean="0"/>
              <a:t>(</a:t>
            </a:r>
            <a:r>
              <a:rPr lang="en-US" dirty="0" err="1" smtClean="0"/>
              <a:t>nosilcem</a:t>
            </a:r>
            <a:r>
              <a:rPr lang="en-US" dirty="0" smtClean="0"/>
              <a:t> </a:t>
            </a:r>
            <a:r>
              <a:rPr lang="en-US" dirty="0" err="1" smtClean="0"/>
              <a:t>teksta</a:t>
            </a:r>
            <a:r>
              <a:rPr lang="sl-SI" dirty="0" smtClean="0"/>
              <a:t>)</a:t>
            </a:r>
            <a:r>
              <a:rPr lang="en-US" dirty="0" smtClean="0"/>
              <a:t> in </a:t>
            </a:r>
            <a:r>
              <a:rPr lang="en-US" dirty="0" err="1"/>
              <a:t>tekstom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človekovo</a:t>
            </a:r>
            <a:r>
              <a:rPr lang="en-US" dirty="0"/>
              <a:t> </a:t>
            </a:r>
            <a:r>
              <a:rPr lang="en-US" dirty="0" err="1"/>
              <a:t>duhovno</a:t>
            </a:r>
            <a:r>
              <a:rPr lang="en-US" dirty="0"/>
              <a:t> </a:t>
            </a:r>
            <a:r>
              <a:rPr lang="en-US" dirty="0" err="1" smtClean="0"/>
              <a:t>stvaritvijo</a:t>
            </a:r>
            <a:r>
              <a:rPr lang="en-US" dirty="0" smtClean="0"/>
              <a:t>.</a:t>
            </a:r>
            <a:endParaRPr lang="sl-SI" dirty="0" smtClean="0"/>
          </a:p>
          <a:p>
            <a:r>
              <a:rPr lang="sl-SI" dirty="0" smtClean="0"/>
              <a:t>K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/>
              <a:t>so </a:t>
            </a:r>
            <a:r>
              <a:rPr lang="en-US" dirty="0" err="1"/>
              <a:t>tradicionalne</a:t>
            </a:r>
            <a:r>
              <a:rPr lang="en-US" dirty="0"/>
              <a:t> </a:t>
            </a:r>
            <a:r>
              <a:rPr lang="en-US" dirty="0" err="1"/>
              <a:t>filološke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udejanjene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razvite</a:t>
            </a:r>
            <a:r>
              <a:rPr lang="en-US" dirty="0"/>
              <a:t> v </a:t>
            </a:r>
            <a:r>
              <a:rPr lang="en-US" dirty="0" err="1"/>
              <a:t>sodobnih</a:t>
            </a:r>
            <a:r>
              <a:rPr lang="en-US" dirty="0"/>
              <a:t> </a:t>
            </a:r>
            <a:r>
              <a:rPr lang="en-US" dirty="0" err="1"/>
              <a:t>digitalnih</a:t>
            </a:r>
            <a:r>
              <a:rPr lang="en-US" dirty="0"/>
              <a:t> </a:t>
            </a:r>
            <a:r>
              <a:rPr lang="en-US" dirty="0" err="1"/>
              <a:t>tehnologijah</a:t>
            </a:r>
            <a:r>
              <a:rPr lang="en-US" dirty="0"/>
              <a:t>, </a:t>
            </a:r>
            <a:r>
              <a:rPr lang="en-US" dirty="0" err="1"/>
              <a:t>prirejenih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zbirke</a:t>
            </a:r>
            <a:r>
              <a:rPr lang="en-US" dirty="0"/>
              <a:t> </a:t>
            </a:r>
            <a:r>
              <a:rPr lang="en-US" dirty="0" err="1"/>
              <a:t>elektronskih</a:t>
            </a:r>
            <a:r>
              <a:rPr lang="en-US" dirty="0"/>
              <a:t> </a:t>
            </a:r>
            <a:r>
              <a:rPr lang="en-US" dirty="0" err="1"/>
              <a:t>besedil</a:t>
            </a:r>
            <a:r>
              <a:rPr lang="en-US" dirty="0"/>
              <a:t>, </a:t>
            </a:r>
            <a:r>
              <a:rPr lang="en-US" dirty="0" err="1"/>
              <a:t>jezikoslovne</a:t>
            </a:r>
            <a:r>
              <a:rPr lang="en-US" dirty="0"/>
              <a:t> </a:t>
            </a:r>
            <a:r>
              <a:rPr lang="en-US" dirty="0" err="1"/>
              <a:t>korpuse</a:t>
            </a:r>
            <a:r>
              <a:rPr lang="en-US" dirty="0"/>
              <a:t> in </a:t>
            </a:r>
            <a:r>
              <a:rPr lang="en-US" dirty="0" err="1"/>
              <a:t>slovarje</a:t>
            </a:r>
            <a:r>
              <a:rPr lang="en-US" dirty="0"/>
              <a:t>,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analizo</a:t>
            </a:r>
            <a:r>
              <a:rPr lang="en-US" dirty="0"/>
              <a:t> </a:t>
            </a:r>
            <a:r>
              <a:rPr lang="en-US" dirty="0" err="1"/>
              <a:t>rokopisov</a:t>
            </a:r>
            <a:r>
              <a:rPr lang="en-US" dirty="0"/>
              <a:t> in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pripravo</a:t>
            </a:r>
            <a:r>
              <a:rPr lang="en-US" dirty="0"/>
              <a:t> </a:t>
            </a:r>
            <a:r>
              <a:rPr lang="en-US" dirty="0" err="1"/>
              <a:t>znanstvenokritičnih</a:t>
            </a:r>
            <a:r>
              <a:rPr lang="en-US" dirty="0"/>
              <a:t> </a:t>
            </a:r>
            <a:r>
              <a:rPr lang="en-US" dirty="0" err="1" smtClean="0"/>
              <a:t>izd</a:t>
            </a:r>
            <a:r>
              <a:rPr lang="sl-SI" dirty="0" smtClean="0"/>
              <a:t>aj.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4396275"/>
            <a:ext cx="6560371" cy="214386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367" y="1874517"/>
            <a:ext cx="3040633" cy="32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Teorija diskurza in literatura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7" y="2286001"/>
            <a:ext cx="7274013" cy="3593591"/>
          </a:xfrm>
        </p:spPr>
        <p:txBody>
          <a:bodyPr/>
          <a:lstStyle/>
          <a:p>
            <a:r>
              <a:rPr lang="sl-SI" dirty="0" smtClean="0"/>
              <a:t>Nosilec: doc. dr. Jernej Habjan</a:t>
            </a:r>
          </a:p>
          <a:p>
            <a:endParaRPr lang="sl-SI" dirty="0"/>
          </a:p>
          <a:p>
            <a:r>
              <a:rPr lang="sl-SI" dirty="0" smtClean="0"/>
              <a:t>Obravnava pojmovanj </a:t>
            </a:r>
            <a:r>
              <a:rPr lang="sl-SI" dirty="0"/>
              <a:t>literature v teorijah diskurza. </a:t>
            </a:r>
            <a:endParaRPr lang="sl-SI" dirty="0" smtClean="0"/>
          </a:p>
          <a:p>
            <a:r>
              <a:rPr lang="sl-SI" dirty="0" smtClean="0"/>
              <a:t>Vloga </a:t>
            </a:r>
            <a:r>
              <a:rPr lang="sl-SI" dirty="0"/>
              <a:t>literature v teoriji govornih dejanj od Johna L. </a:t>
            </a:r>
            <a:r>
              <a:rPr lang="sl-SI" dirty="0" smtClean="0"/>
              <a:t> Austina </a:t>
            </a:r>
            <a:r>
              <a:rPr lang="sl-SI" dirty="0"/>
              <a:t>prek Jacquesa </a:t>
            </a:r>
            <a:r>
              <a:rPr lang="sl-SI" dirty="0" err="1"/>
              <a:t>Derridaja</a:t>
            </a:r>
            <a:r>
              <a:rPr lang="sl-SI" dirty="0"/>
              <a:t> do Judith Butler. </a:t>
            </a:r>
            <a:endParaRPr lang="sl-SI" dirty="0" smtClean="0"/>
          </a:p>
          <a:p>
            <a:endParaRPr lang="sl-SI" dirty="0"/>
          </a:p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540" y="3087278"/>
            <a:ext cx="2315936" cy="34739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291" y="1791093"/>
            <a:ext cx="1296185" cy="12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Zgodovina knjige in cenzure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6620871" cy="3593591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Nosilec: doc. dr. Luka Vidmar</a:t>
            </a:r>
          </a:p>
          <a:p>
            <a:endParaRPr lang="sl-SI" dirty="0" smtClean="0"/>
          </a:p>
          <a:p>
            <a:r>
              <a:rPr lang="sl-SI" dirty="0" smtClean="0"/>
              <a:t>N</a:t>
            </a:r>
            <a:r>
              <a:rPr lang="en-US" dirty="0" smtClean="0"/>
              <a:t>a </a:t>
            </a:r>
            <a:r>
              <a:rPr lang="en-US" dirty="0" err="1"/>
              <a:t>kakšne</a:t>
            </a:r>
            <a:r>
              <a:rPr lang="en-US" dirty="0"/>
              <a:t> </a:t>
            </a:r>
            <a:r>
              <a:rPr lang="en-US" dirty="0" err="1"/>
              <a:t>načine</a:t>
            </a:r>
            <a:r>
              <a:rPr lang="en-US" dirty="0"/>
              <a:t> so </a:t>
            </a:r>
            <a:r>
              <a:rPr lang="en-US" dirty="0" err="1"/>
              <a:t>različne</a:t>
            </a:r>
            <a:r>
              <a:rPr lang="en-US" dirty="0"/>
              <a:t> </a:t>
            </a:r>
            <a:r>
              <a:rPr lang="en-US" dirty="0" err="1"/>
              <a:t>kulture</a:t>
            </a:r>
            <a:r>
              <a:rPr lang="en-US" dirty="0"/>
              <a:t> od </a:t>
            </a:r>
            <a:r>
              <a:rPr lang="en-US" dirty="0" err="1"/>
              <a:t>antike</a:t>
            </a:r>
            <a:r>
              <a:rPr lang="en-US" dirty="0"/>
              <a:t> do </a:t>
            </a:r>
            <a:r>
              <a:rPr lang="en-US" dirty="0" err="1"/>
              <a:t>danes</a:t>
            </a:r>
            <a:r>
              <a:rPr lang="en-US" dirty="0"/>
              <a:t> </a:t>
            </a:r>
            <a:r>
              <a:rPr lang="en-US" dirty="0" err="1"/>
              <a:t>ustvarjale</a:t>
            </a:r>
            <a:r>
              <a:rPr lang="en-US" dirty="0"/>
              <a:t>, </a:t>
            </a:r>
            <a:r>
              <a:rPr lang="en-US" dirty="0" err="1"/>
              <a:t>razširjale</a:t>
            </a:r>
            <a:r>
              <a:rPr lang="en-US" dirty="0"/>
              <a:t>, </a:t>
            </a:r>
            <a:r>
              <a:rPr lang="en-US" dirty="0" err="1"/>
              <a:t>prenašale</a:t>
            </a:r>
            <a:r>
              <a:rPr lang="en-US" dirty="0"/>
              <a:t> in </a:t>
            </a:r>
            <a:r>
              <a:rPr lang="en-US" dirty="0" err="1"/>
              <a:t>sprejemale</a:t>
            </a:r>
            <a:r>
              <a:rPr lang="en-US" dirty="0"/>
              <a:t> </a:t>
            </a:r>
            <a:r>
              <a:rPr lang="en-US" dirty="0" err="1"/>
              <a:t>tekste</a:t>
            </a:r>
            <a:r>
              <a:rPr lang="en-US" dirty="0"/>
              <a:t>. </a:t>
            </a:r>
            <a:endParaRPr lang="sl-SI" dirty="0" smtClean="0"/>
          </a:p>
          <a:p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/>
              <a:t>obravnavi</a:t>
            </a:r>
            <a:r>
              <a:rPr lang="en-US" dirty="0"/>
              <a:t> </a:t>
            </a:r>
            <a:r>
              <a:rPr lang="en-US" dirty="0" err="1"/>
              <a:t>vsakega</a:t>
            </a:r>
            <a:r>
              <a:rPr lang="en-US" dirty="0"/>
              <a:t> </a:t>
            </a:r>
            <a:r>
              <a:rPr lang="en-US" dirty="0" err="1"/>
              <a:t>zgodovinskega</a:t>
            </a:r>
            <a:r>
              <a:rPr lang="en-US" dirty="0"/>
              <a:t> </a:t>
            </a:r>
            <a:r>
              <a:rPr lang="en-US" dirty="0" err="1"/>
              <a:t>obdobja</a:t>
            </a:r>
            <a:r>
              <a:rPr lang="en-US" dirty="0"/>
              <a:t> </a:t>
            </a:r>
            <a:r>
              <a:rPr lang="sl-SI" dirty="0" smtClean="0"/>
              <a:t>so</a:t>
            </a:r>
            <a:r>
              <a:rPr lang="en-US" dirty="0" smtClean="0"/>
              <a:t> </a:t>
            </a:r>
            <a:r>
              <a:rPr lang="en-US" dirty="0" err="1"/>
              <a:t>orisane</a:t>
            </a:r>
            <a:r>
              <a:rPr lang="en-US" dirty="0"/>
              <a:t> </a:t>
            </a:r>
            <a:r>
              <a:rPr lang="en-US" dirty="0" err="1"/>
              <a:t>družbene</a:t>
            </a:r>
            <a:r>
              <a:rPr lang="en-US" dirty="0"/>
              <a:t>, </a:t>
            </a:r>
            <a:r>
              <a:rPr lang="en-US" dirty="0" err="1"/>
              <a:t>ekonomske</a:t>
            </a:r>
            <a:r>
              <a:rPr lang="en-US" dirty="0"/>
              <a:t> in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razmere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določale</a:t>
            </a:r>
            <a:r>
              <a:rPr lang="en-US" dirty="0"/>
              <a:t> </a:t>
            </a:r>
            <a:r>
              <a:rPr lang="en-US" dirty="0" err="1"/>
              <a:t>tedanjo</a:t>
            </a:r>
            <a:r>
              <a:rPr lang="en-US" dirty="0"/>
              <a:t> </a:t>
            </a:r>
            <a:r>
              <a:rPr lang="en-US" dirty="0" err="1"/>
              <a:t>formo</a:t>
            </a:r>
            <a:r>
              <a:rPr lang="en-US" dirty="0"/>
              <a:t> in </a:t>
            </a:r>
            <a:r>
              <a:rPr lang="en-US" dirty="0" err="1"/>
              <a:t>vsebino</a:t>
            </a:r>
            <a:r>
              <a:rPr lang="en-US" dirty="0"/>
              <a:t> </a:t>
            </a:r>
            <a:r>
              <a:rPr lang="en-US" dirty="0" err="1" smtClean="0"/>
              <a:t>knjige</a:t>
            </a:r>
            <a:r>
              <a:rPr lang="sl-SI" dirty="0" smtClean="0"/>
              <a:t>, in </a:t>
            </a:r>
            <a:r>
              <a:rPr lang="en-US" dirty="0" err="1" smtClean="0"/>
              <a:t>glavni</a:t>
            </a:r>
            <a:r>
              <a:rPr lang="en-US" dirty="0" smtClean="0"/>
              <a:t> </a:t>
            </a:r>
            <a:r>
              <a:rPr lang="en-US" dirty="0" err="1"/>
              <a:t>elementi</a:t>
            </a:r>
            <a:r>
              <a:rPr lang="en-US" dirty="0"/>
              <a:t> </a:t>
            </a:r>
            <a:r>
              <a:rPr lang="en-US" dirty="0" err="1"/>
              <a:t>knjižne</a:t>
            </a:r>
            <a:r>
              <a:rPr lang="en-US" dirty="0"/>
              <a:t> </a:t>
            </a:r>
            <a:r>
              <a:rPr lang="en-US" dirty="0" err="1"/>
              <a:t>kulture</a:t>
            </a:r>
            <a:r>
              <a:rPr lang="en-US" dirty="0"/>
              <a:t>, </a:t>
            </a:r>
            <a:r>
              <a:rPr lang="sl-SI" dirty="0" smtClean="0"/>
              <a:t>(</a:t>
            </a:r>
            <a:r>
              <a:rPr lang="en-US" dirty="0" err="1" smtClean="0"/>
              <a:t>pozicija</a:t>
            </a:r>
            <a:r>
              <a:rPr lang="en-US" dirty="0" smtClean="0"/>
              <a:t> </a:t>
            </a:r>
            <a:r>
              <a:rPr lang="en-US" dirty="0" err="1"/>
              <a:t>avtorja</a:t>
            </a:r>
            <a:r>
              <a:rPr lang="en-US" dirty="0"/>
              <a:t>, </a:t>
            </a:r>
            <a:r>
              <a:rPr lang="en-US" dirty="0" err="1"/>
              <a:t>urednika</a:t>
            </a:r>
            <a:r>
              <a:rPr lang="en-US" dirty="0"/>
              <a:t>, </a:t>
            </a:r>
            <a:r>
              <a:rPr lang="en-US" dirty="0" err="1"/>
              <a:t>založnika</a:t>
            </a:r>
            <a:r>
              <a:rPr lang="en-US" dirty="0"/>
              <a:t> in </a:t>
            </a:r>
            <a:r>
              <a:rPr lang="en-US" dirty="0" err="1"/>
              <a:t>tiskarja</a:t>
            </a:r>
            <a:r>
              <a:rPr lang="en-US" dirty="0"/>
              <a:t>, </a:t>
            </a:r>
            <a:r>
              <a:rPr lang="en-US" dirty="0" err="1"/>
              <a:t>načini</a:t>
            </a:r>
            <a:r>
              <a:rPr lang="en-US" dirty="0"/>
              <a:t> </a:t>
            </a:r>
            <a:r>
              <a:rPr lang="en-US" dirty="0" err="1"/>
              <a:t>objavljanja</a:t>
            </a:r>
            <a:r>
              <a:rPr lang="en-US" dirty="0"/>
              <a:t> in </a:t>
            </a:r>
            <a:r>
              <a:rPr lang="en-US" dirty="0" err="1"/>
              <a:t>trgovanja</a:t>
            </a:r>
            <a:r>
              <a:rPr lang="en-US" dirty="0"/>
              <a:t>,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knjižnic</a:t>
            </a:r>
            <a:r>
              <a:rPr lang="en-US" dirty="0"/>
              <a:t>,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kanonizacije</a:t>
            </a:r>
            <a:r>
              <a:rPr lang="en-US" dirty="0"/>
              <a:t>, </a:t>
            </a:r>
            <a:r>
              <a:rPr lang="en-US" dirty="0" err="1"/>
              <a:t>obseg</a:t>
            </a:r>
            <a:r>
              <a:rPr lang="en-US" dirty="0"/>
              <a:t> </a:t>
            </a:r>
            <a:r>
              <a:rPr lang="en-US" dirty="0" err="1"/>
              <a:t>pismenosti</a:t>
            </a:r>
            <a:r>
              <a:rPr lang="en-US" dirty="0"/>
              <a:t>, </a:t>
            </a:r>
            <a:r>
              <a:rPr lang="en-US" dirty="0" err="1"/>
              <a:t>obzorje</a:t>
            </a:r>
            <a:r>
              <a:rPr lang="en-US" dirty="0"/>
              <a:t> </a:t>
            </a:r>
            <a:r>
              <a:rPr lang="en-US" dirty="0" err="1"/>
              <a:t>bralne</a:t>
            </a:r>
            <a:r>
              <a:rPr lang="en-US" dirty="0"/>
              <a:t> </a:t>
            </a:r>
            <a:r>
              <a:rPr lang="en-US" dirty="0" err="1" smtClean="0"/>
              <a:t>javnosti</a:t>
            </a:r>
            <a:r>
              <a:rPr lang="sl-SI" dirty="0" smtClean="0"/>
              <a:t>).</a:t>
            </a:r>
          </a:p>
          <a:p>
            <a:r>
              <a:rPr lang="sl-SI" dirty="0" smtClean="0"/>
              <a:t>R</a:t>
            </a:r>
            <a:r>
              <a:rPr lang="en-US" dirty="0" err="1" smtClean="0"/>
              <a:t>azličn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oblik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 err="1"/>
              <a:t>knjižne</a:t>
            </a:r>
            <a:r>
              <a:rPr lang="en-US" dirty="0"/>
              <a:t> </a:t>
            </a:r>
            <a:r>
              <a:rPr lang="en-US" dirty="0" err="1"/>
              <a:t>cenzure</a:t>
            </a:r>
            <a:r>
              <a:rPr lang="en-US" dirty="0"/>
              <a:t> do </a:t>
            </a:r>
            <a:r>
              <a:rPr lang="en-US" dirty="0" err="1"/>
              <a:t>začetka</a:t>
            </a:r>
            <a:r>
              <a:rPr lang="en-US" dirty="0"/>
              <a:t> 21. </a:t>
            </a:r>
            <a:r>
              <a:rPr lang="en-US" dirty="0" err="1" smtClean="0"/>
              <a:t>stoletja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771" y="2124892"/>
            <a:ext cx="2636925" cy="36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Življenjepisje</a:t>
            </a:r>
            <a:r>
              <a:rPr lang="en-US" dirty="0"/>
              <a:t>: </a:t>
            </a:r>
            <a:r>
              <a:rPr lang="en-US" dirty="0" err="1"/>
              <a:t>avtobiografija</a:t>
            </a:r>
            <a:r>
              <a:rPr lang="en-US" dirty="0"/>
              <a:t>, </a:t>
            </a:r>
            <a:r>
              <a:rPr lang="en-US" dirty="0" err="1"/>
              <a:t>biografija</a:t>
            </a:r>
            <a:r>
              <a:rPr lang="en-US" dirty="0"/>
              <a:t>, </a:t>
            </a:r>
            <a:r>
              <a:rPr lang="en-US" dirty="0" err="1"/>
              <a:t>spomini</a:t>
            </a:r>
            <a:r>
              <a:rPr lang="en-US" dirty="0"/>
              <a:t>, </a:t>
            </a:r>
            <a:r>
              <a:rPr lang="en-US" dirty="0" err="1"/>
              <a:t>dnevniki</a:t>
            </a:r>
            <a:r>
              <a:rPr lang="en-US" dirty="0"/>
              <a:t>, </a:t>
            </a:r>
            <a:r>
              <a:rPr lang="en-US" dirty="0" err="1"/>
              <a:t>pisma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7369808" cy="3593591"/>
          </a:xfrm>
        </p:spPr>
        <p:txBody>
          <a:bodyPr/>
          <a:lstStyle/>
          <a:p>
            <a:r>
              <a:rPr lang="sl-SI" dirty="0" smtClean="0"/>
              <a:t>Nosilka: doc. dr.  Alenka Koron</a:t>
            </a:r>
          </a:p>
          <a:p>
            <a:endParaRPr lang="sl-SI" dirty="0"/>
          </a:p>
          <a:p>
            <a:r>
              <a:rPr lang="sl-SI" dirty="0"/>
              <a:t>Po sodobnem razumevanju vključuje življenjepisje (</a:t>
            </a:r>
            <a:r>
              <a:rPr lang="sl-SI" i="1" dirty="0" err="1"/>
              <a:t>life</a:t>
            </a:r>
            <a:r>
              <a:rPr lang="sl-SI" i="1" dirty="0"/>
              <a:t> </a:t>
            </a:r>
            <a:r>
              <a:rPr lang="sl-SI" i="1" dirty="0" err="1"/>
              <a:t>writing</a:t>
            </a:r>
            <a:r>
              <a:rPr lang="sl-SI" dirty="0"/>
              <a:t>) kot </a:t>
            </a:r>
            <a:r>
              <a:rPr lang="sl-SI" dirty="0" smtClean="0"/>
              <a:t>področje </a:t>
            </a:r>
            <a:r>
              <a:rPr lang="sl-SI" dirty="0"/>
              <a:t>življenjskih pripovedi (</a:t>
            </a:r>
            <a:r>
              <a:rPr lang="sl-SI" i="1" dirty="0" err="1"/>
              <a:t>life</a:t>
            </a:r>
            <a:r>
              <a:rPr lang="sl-SI" i="1" dirty="0"/>
              <a:t> </a:t>
            </a:r>
            <a:r>
              <a:rPr lang="sl-SI" i="1" dirty="0" err="1"/>
              <a:t>narratives</a:t>
            </a:r>
            <a:r>
              <a:rPr lang="sl-SI" dirty="0"/>
              <a:t>) mnoštvo literarnih, »</a:t>
            </a:r>
            <a:r>
              <a:rPr lang="sl-SI" dirty="0" err="1"/>
              <a:t>polliterarnih</a:t>
            </a:r>
            <a:r>
              <a:rPr lang="sl-SI" dirty="0"/>
              <a:t>« in neliterarnih </a:t>
            </a:r>
            <a:r>
              <a:rPr lang="sl-SI" dirty="0" smtClean="0"/>
              <a:t>žanrov (avtobiografija</a:t>
            </a:r>
            <a:r>
              <a:rPr lang="sl-SI" dirty="0"/>
              <a:t>, biografija, spomini, dnevniki ali </a:t>
            </a:r>
            <a:r>
              <a:rPr lang="sl-SI" dirty="0" smtClean="0"/>
              <a:t>pisma).</a:t>
            </a:r>
          </a:p>
          <a:p>
            <a:r>
              <a:rPr lang="sl-SI" dirty="0" smtClean="0"/>
              <a:t> </a:t>
            </a:r>
            <a:r>
              <a:rPr lang="sl-SI" dirty="0"/>
              <a:t>Sodobna teorija in praksa življenjepisja </a:t>
            </a:r>
            <a:r>
              <a:rPr lang="sl-SI" dirty="0" smtClean="0"/>
              <a:t>sta </a:t>
            </a:r>
            <a:r>
              <a:rPr lang="sl-SI" dirty="0"/>
              <a:t>predstavljeni z vidika literarne vede. 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2183675"/>
            <a:ext cx="30289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Opis modula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Izhodišče </a:t>
            </a:r>
            <a:r>
              <a:rPr lang="sl-SI" dirty="0" smtClean="0"/>
              <a:t>je </a:t>
            </a:r>
            <a:r>
              <a:rPr lang="sl-SI" dirty="0"/>
              <a:t>koncept literature kot diskurza s posebnimi družbenimi funkcijami. </a:t>
            </a:r>
            <a:endParaRPr lang="sl-SI" dirty="0" smtClean="0"/>
          </a:p>
          <a:p>
            <a:r>
              <a:rPr lang="sl-SI" dirty="0" smtClean="0"/>
              <a:t>Izbirni </a:t>
            </a:r>
            <a:r>
              <a:rPr lang="sl-SI" dirty="0"/>
              <a:t>predmeti </a:t>
            </a:r>
            <a:r>
              <a:rPr lang="sl-SI" dirty="0" smtClean="0"/>
              <a:t>literaturo </a:t>
            </a:r>
            <a:r>
              <a:rPr lang="sl-SI" dirty="0"/>
              <a:t>obravnavajo teoretsko, </a:t>
            </a:r>
            <a:r>
              <a:rPr lang="sl-SI" dirty="0" err="1"/>
              <a:t>tekstološko</a:t>
            </a:r>
            <a:r>
              <a:rPr lang="sl-SI" dirty="0"/>
              <a:t>, historično in primerjalno v </a:t>
            </a:r>
            <a:r>
              <a:rPr lang="sl-SI" dirty="0" smtClean="0"/>
              <a:t>kontekstih:</a:t>
            </a:r>
            <a:endParaRPr lang="en-US" dirty="0"/>
          </a:p>
          <a:p>
            <a:pPr lvl="1"/>
            <a:r>
              <a:rPr lang="sl-SI" dirty="0" smtClean="0"/>
              <a:t>sistem </a:t>
            </a:r>
            <a:r>
              <a:rPr lang="sl-SI" dirty="0"/>
              <a:t>proizvodnje, posredovanja, sprejemanja in obdelave besedil;</a:t>
            </a:r>
            <a:endParaRPr lang="en-US" dirty="0"/>
          </a:p>
          <a:p>
            <a:pPr lvl="1"/>
            <a:r>
              <a:rPr lang="sl-SI" dirty="0" smtClean="0"/>
              <a:t>sistem </a:t>
            </a:r>
            <a:r>
              <a:rPr lang="sl-SI" dirty="0"/>
              <a:t>medijev (rokopisi, tisk, knjiga, digitalni mediji);</a:t>
            </a:r>
            <a:endParaRPr lang="en-US" dirty="0"/>
          </a:p>
          <a:p>
            <a:pPr lvl="1"/>
            <a:r>
              <a:rPr lang="sl-SI" dirty="0" smtClean="0"/>
              <a:t>literarne </a:t>
            </a:r>
            <a:r>
              <a:rPr lang="sl-SI" dirty="0"/>
              <a:t>institucije (založništvo, društva, knjižnice, literarna veda, literarni kanon itn.);</a:t>
            </a:r>
            <a:endParaRPr lang="en-US" dirty="0"/>
          </a:p>
          <a:p>
            <a:pPr lvl="1"/>
            <a:r>
              <a:rPr lang="sl-SI" dirty="0" smtClean="0"/>
              <a:t>družbeno-kulturna </a:t>
            </a:r>
            <a:r>
              <a:rPr lang="sl-SI" dirty="0"/>
              <a:t>razmerja in diskurzi (religija, ekonomija, politika, umetnosti, filozofija itn.);</a:t>
            </a:r>
            <a:endParaRPr lang="en-US" dirty="0"/>
          </a:p>
          <a:p>
            <a:pPr lvl="1"/>
            <a:r>
              <a:rPr lang="sl-SI" dirty="0" smtClean="0"/>
              <a:t>družbeni </a:t>
            </a:r>
            <a:r>
              <a:rPr lang="sl-SI" dirty="0"/>
              <a:t>in naravni prostor;</a:t>
            </a:r>
            <a:endParaRPr lang="en-US" dirty="0"/>
          </a:p>
          <a:p>
            <a:pPr lvl="1"/>
            <a:r>
              <a:rPr lang="sl-SI" dirty="0" smtClean="0"/>
              <a:t>odnosi </a:t>
            </a:r>
            <a:r>
              <a:rPr lang="sl-SI" dirty="0"/>
              <a:t>med literaturami (regionalni, svetovni).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Metode in področja 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 smtClean="0"/>
              <a:t>Metode</a:t>
            </a:r>
          </a:p>
          <a:p>
            <a:pPr lvl="1"/>
            <a:r>
              <a:rPr lang="sl-SI" dirty="0" err="1" smtClean="0"/>
              <a:t>tekstološko</a:t>
            </a:r>
            <a:r>
              <a:rPr lang="sl-SI" dirty="0" smtClean="0"/>
              <a:t>-filološke,</a:t>
            </a:r>
          </a:p>
          <a:p>
            <a:pPr lvl="1"/>
            <a:r>
              <a:rPr lang="sl-SI" dirty="0" err="1" smtClean="0"/>
              <a:t>digitalnohumanistične</a:t>
            </a:r>
            <a:r>
              <a:rPr lang="sl-SI" dirty="0" smtClean="0"/>
              <a:t>,</a:t>
            </a:r>
          </a:p>
          <a:p>
            <a:pPr lvl="1"/>
            <a:r>
              <a:rPr lang="sl-SI" dirty="0" smtClean="0"/>
              <a:t>idejno- </a:t>
            </a:r>
            <a:r>
              <a:rPr lang="sl-SI" dirty="0"/>
              <a:t>in kulturnozgodovinske, </a:t>
            </a:r>
            <a:endParaRPr lang="sl-SI" dirty="0" smtClean="0"/>
          </a:p>
          <a:p>
            <a:pPr lvl="1"/>
            <a:r>
              <a:rPr lang="sl-SI" dirty="0" smtClean="0"/>
              <a:t>strukturalno-formalne</a:t>
            </a:r>
            <a:r>
              <a:rPr lang="sl-SI" dirty="0"/>
              <a:t>, </a:t>
            </a:r>
            <a:endParaRPr lang="sl-SI" dirty="0" smtClean="0"/>
          </a:p>
          <a:p>
            <a:pPr lvl="1"/>
            <a:r>
              <a:rPr lang="sl-SI" dirty="0" err="1" smtClean="0"/>
              <a:t>sociosemiotične</a:t>
            </a:r>
            <a:r>
              <a:rPr lang="sl-SI" dirty="0"/>
              <a:t>, </a:t>
            </a:r>
            <a:endParaRPr lang="sl-SI" dirty="0" smtClean="0"/>
          </a:p>
          <a:p>
            <a:pPr lvl="1"/>
            <a:r>
              <a:rPr lang="sl-SI" dirty="0" smtClean="0"/>
              <a:t>sistemske,</a:t>
            </a:r>
          </a:p>
          <a:p>
            <a:pPr lvl="1"/>
            <a:r>
              <a:rPr lang="sl-SI" dirty="0" err="1" smtClean="0"/>
              <a:t>primerjalnoestetske</a:t>
            </a:r>
            <a:r>
              <a:rPr lang="sl-SI" dirty="0" smtClean="0"/>
              <a:t>,</a:t>
            </a:r>
          </a:p>
          <a:p>
            <a:pPr lvl="1"/>
            <a:r>
              <a:rPr lang="sl-SI" dirty="0" err="1" smtClean="0"/>
              <a:t>komparativistične</a:t>
            </a:r>
            <a:r>
              <a:rPr lang="sl-SI" dirty="0" smtClean="0"/>
              <a:t>.</a:t>
            </a:r>
          </a:p>
          <a:p>
            <a:r>
              <a:rPr lang="sl-SI" dirty="0" smtClean="0"/>
              <a:t>Področja:</a:t>
            </a:r>
          </a:p>
          <a:p>
            <a:pPr lvl="1"/>
            <a:r>
              <a:rPr lang="sl-SI" dirty="0" smtClean="0"/>
              <a:t>ustvarjalci, </a:t>
            </a:r>
            <a:r>
              <a:rPr lang="sl-SI" dirty="0"/>
              <a:t>besedila, prakse, </a:t>
            </a:r>
            <a:r>
              <a:rPr lang="sl-SI" dirty="0" smtClean="0"/>
              <a:t>idejni tokovi, stili </a:t>
            </a:r>
            <a:r>
              <a:rPr lang="sl-SI" dirty="0"/>
              <a:t>in zvrsti slovenske </a:t>
            </a:r>
            <a:r>
              <a:rPr lang="sl-SI" dirty="0" smtClean="0"/>
              <a:t>književnosti</a:t>
            </a:r>
          </a:p>
          <a:p>
            <a:pPr lvl="1"/>
            <a:r>
              <a:rPr lang="sl-SI" dirty="0" smtClean="0"/>
              <a:t>od </a:t>
            </a:r>
            <a:r>
              <a:rPr lang="sl-SI" dirty="0"/>
              <a:t>reformacije do sodobnosti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1312261"/>
          </a:xfrm>
        </p:spPr>
        <p:txBody>
          <a:bodyPr/>
          <a:lstStyle/>
          <a:p>
            <a:r>
              <a:rPr lang="sl-SI" dirty="0" smtClean="0"/>
              <a:t>predmeti</a:t>
            </a:r>
            <a:endParaRPr lang="en-US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3242930" y="2386149"/>
            <a:ext cx="7017488" cy="3944982"/>
          </a:xfrm>
        </p:spPr>
        <p:txBody>
          <a:bodyPr>
            <a:normAutofit fontScale="625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sl-SI" dirty="0"/>
              <a:t>Evropske literature in nacionalizmi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Literarna geografija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Literatura in likovna umetnost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Modernizmi in avantgarde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 err="1"/>
              <a:t>Naratologija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Slovensko baročno slovstvo med protestantizmom in razsvetljenstvom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Sociologija (slovenske) literarne institucije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Svetovni sistemi in slovenski literarni diskurz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 err="1"/>
              <a:t>Tekstologija</a:t>
            </a:r>
            <a:r>
              <a:rPr lang="sl-SI" dirty="0"/>
              <a:t> in digitalna humanistika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Teorija diskurza in literatura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Zgodovina knjige in cenzure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sl-SI" dirty="0"/>
              <a:t>Življenjepisje: avtobiografija, biografija, spomini, dnevniki, pisma</a:t>
            </a:r>
            <a:endParaRPr lang="en-US" dirty="0"/>
          </a:p>
          <a:p>
            <a:r>
              <a:rPr lang="sl-SI" dirty="0"/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Evropske</a:t>
            </a:r>
            <a:r>
              <a:rPr lang="en-US" dirty="0"/>
              <a:t> literature in </a:t>
            </a:r>
            <a:r>
              <a:rPr lang="en-US" dirty="0" err="1"/>
              <a:t>nacionalizmi</a:t>
            </a:r>
            <a:endParaRPr lang="en-US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1251678" y="2286001"/>
            <a:ext cx="5839404" cy="3593591"/>
          </a:xfrm>
        </p:spPr>
        <p:txBody>
          <a:bodyPr/>
          <a:lstStyle/>
          <a:p>
            <a:r>
              <a:rPr lang="sl-SI" dirty="0" smtClean="0"/>
              <a:t>Nosilec: izr.  prof. dr. Marijan Dović</a:t>
            </a:r>
          </a:p>
          <a:p>
            <a:endParaRPr lang="sl-SI" dirty="0"/>
          </a:p>
          <a:p>
            <a:r>
              <a:rPr lang="sl-SI" dirty="0" smtClean="0"/>
              <a:t>Preučevanje odnosov </a:t>
            </a:r>
            <a:r>
              <a:rPr lang="sl-SI" dirty="0"/>
              <a:t>med porajajočimi se nacionalnimi literaturami, kulturnimi nacionalizmi in političnimi narodnimi gibanji. </a:t>
            </a:r>
            <a:endParaRPr lang="sl-SI" dirty="0" smtClean="0"/>
          </a:p>
          <a:p>
            <a:r>
              <a:rPr lang="sl-SI" dirty="0" smtClean="0"/>
              <a:t>Poudarek na </a:t>
            </a:r>
            <a:r>
              <a:rPr lang="sl-SI" dirty="0"/>
              <a:t>Srednji in Jugovzhodni Evropi v obdobju od razmaha razsvetljenskih idej sredi 18. stoletja do izteka t. i. dolgega 19. stoletja (do prve svetovne vojne). </a:t>
            </a:r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5124" y="-10125075"/>
            <a:ext cx="717217" cy="108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522" y="2607451"/>
            <a:ext cx="2568478" cy="386984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132" y="1141583"/>
            <a:ext cx="1465868" cy="14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Literarna geografija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6742791" cy="3593591"/>
          </a:xfrm>
        </p:spPr>
        <p:txBody>
          <a:bodyPr/>
          <a:lstStyle/>
          <a:p>
            <a:r>
              <a:rPr lang="sl-SI" dirty="0" smtClean="0"/>
              <a:t>Nosilec: red. prof. dr. Marko Juvan</a:t>
            </a:r>
          </a:p>
          <a:p>
            <a:endParaRPr lang="sl-SI" dirty="0"/>
          </a:p>
          <a:p>
            <a:r>
              <a:rPr lang="sl-SI" dirty="0" err="1" smtClean="0"/>
              <a:t>Z</a:t>
            </a:r>
            <a:r>
              <a:rPr lang="en-US" dirty="0" err="1" smtClean="0"/>
              <a:t>godovina</a:t>
            </a:r>
            <a:r>
              <a:rPr lang="en-US" dirty="0"/>
              <a:t>, </a:t>
            </a:r>
            <a:r>
              <a:rPr lang="en-US" dirty="0" err="1"/>
              <a:t>družbeni</a:t>
            </a:r>
            <a:r>
              <a:rPr lang="en-US" dirty="0"/>
              <a:t> </a:t>
            </a:r>
            <a:r>
              <a:rPr lang="en-US" dirty="0" err="1"/>
              <a:t>kontekst</a:t>
            </a:r>
            <a:r>
              <a:rPr lang="en-US" dirty="0"/>
              <a:t> in </a:t>
            </a:r>
            <a:r>
              <a:rPr lang="en-US" dirty="0" err="1"/>
              <a:t>pomen</a:t>
            </a:r>
            <a:r>
              <a:rPr lang="en-US" dirty="0"/>
              <a:t> </a:t>
            </a:r>
            <a:r>
              <a:rPr lang="en-US" dirty="0" err="1"/>
              <a:t>prostorskega</a:t>
            </a:r>
            <a:r>
              <a:rPr lang="en-US" dirty="0"/>
              <a:t> </a:t>
            </a:r>
            <a:r>
              <a:rPr lang="en-US" dirty="0" err="1"/>
              <a:t>obrata</a:t>
            </a:r>
            <a:r>
              <a:rPr lang="en-US" dirty="0"/>
              <a:t> v </a:t>
            </a:r>
            <a:r>
              <a:rPr lang="en-US" dirty="0" err="1"/>
              <a:t>humanistiki</a:t>
            </a:r>
            <a:r>
              <a:rPr lang="en-US" dirty="0"/>
              <a:t> in </a:t>
            </a:r>
            <a:r>
              <a:rPr lang="en-US" dirty="0" err="1" smtClean="0"/>
              <a:t>družboslovju</a:t>
            </a:r>
            <a:r>
              <a:rPr lang="sl-SI" dirty="0" smtClean="0"/>
              <a:t>.</a:t>
            </a:r>
          </a:p>
          <a:p>
            <a:r>
              <a:rPr lang="sl-SI" dirty="0" smtClean="0"/>
              <a:t>L</a:t>
            </a:r>
            <a:r>
              <a:rPr lang="en-US" dirty="0" err="1" smtClean="0"/>
              <a:t>iterarn</a:t>
            </a:r>
            <a:r>
              <a:rPr lang="sl-SI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geografij</a:t>
            </a:r>
            <a:r>
              <a:rPr lang="sl-SI" dirty="0" smtClean="0"/>
              <a:t>a,</a:t>
            </a:r>
            <a:r>
              <a:rPr lang="en-US" dirty="0" smtClean="0"/>
              <a:t> </a:t>
            </a:r>
            <a:r>
              <a:rPr lang="en-US" dirty="0" err="1" smtClean="0"/>
              <a:t>kartiranj</a:t>
            </a:r>
            <a:r>
              <a:rPr lang="sl-SI" dirty="0" smtClean="0"/>
              <a:t>e in GIS</a:t>
            </a:r>
            <a:r>
              <a:rPr lang="en-US" dirty="0" smtClean="0"/>
              <a:t> </a:t>
            </a:r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analitičn</a:t>
            </a:r>
            <a:r>
              <a:rPr lang="sl-SI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metod</a:t>
            </a:r>
            <a:r>
              <a:rPr lang="sl-SI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zgodovinsko</a:t>
            </a:r>
            <a:r>
              <a:rPr lang="en-US" dirty="0"/>
              <a:t> </a:t>
            </a:r>
            <a:r>
              <a:rPr lang="en-US" dirty="0" err="1"/>
              <a:t>obravnavo</a:t>
            </a:r>
            <a:r>
              <a:rPr lang="en-US" dirty="0"/>
              <a:t> tem, form, </a:t>
            </a:r>
            <a:r>
              <a:rPr lang="en-US" dirty="0" err="1"/>
              <a:t>žanrov</a:t>
            </a:r>
            <a:r>
              <a:rPr lang="en-US" dirty="0"/>
              <a:t> in </a:t>
            </a:r>
            <a:r>
              <a:rPr lang="en-US" dirty="0" err="1"/>
              <a:t>družbenega</a:t>
            </a:r>
            <a:r>
              <a:rPr lang="en-US" dirty="0"/>
              <a:t> </a:t>
            </a:r>
            <a:r>
              <a:rPr lang="en-US" dirty="0" err="1"/>
              <a:t>življenja</a:t>
            </a:r>
            <a:r>
              <a:rPr lang="en-US" dirty="0"/>
              <a:t> </a:t>
            </a:r>
            <a:r>
              <a:rPr lang="en-US" dirty="0" err="1" smtClean="0"/>
              <a:t>književnosti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493" y="2635731"/>
            <a:ext cx="3329507" cy="259950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571" y="1113302"/>
            <a:ext cx="1522429" cy="15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47550"/>
            <a:ext cx="10178322" cy="1492132"/>
          </a:xfrm>
        </p:spPr>
        <p:txBody>
          <a:bodyPr/>
          <a:lstStyle/>
          <a:p>
            <a:r>
              <a:rPr lang="en-US" dirty="0" err="1"/>
              <a:t>Literatura</a:t>
            </a:r>
            <a:r>
              <a:rPr lang="en-US" dirty="0"/>
              <a:t> in </a:t>
            </a:r>
            <a:r>
              <a:rPr lang="en-US" dirty="0" err="1"/>
              <a:t>likovna</a:t>
            </a:r>
            <a:r>
              <a:rPr lang="en-US" dirty="0"/>
              <a:t> </a:t>
            </a:r>
            <a:r>
              <a:rPr lang="en-US" dirty="0" err="1"/>
              <a:t>umetnost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7125968" cy="3593591"/>
          </a:xfrm>
        </p:spPr>
        <p:txBody>
          <a:bodyPr/>
          <a:lstStyle/>
          <a:p>
            <a:r>
              <a:rPr lang="sl-SI" dirty="0" smtClean="0"/>
              <a:t>Nosilec: doc. dr. Luka Vidmar</a:t>
            </a:r>
          </a:p>
          <a:p>
            <a:endParaRPr lang="sl-SI" dirty="0"/>
          </a:p>
          <a:p>
            <a:r>
              <a:rPr lang="sl-SI" dirty="0" smtClean="0"/>
              <a:t>Obravnava </a:t>
            </a:r>
            <a:r>
              <a:rPr lang="en-US" dirty="0" err="1" smtClean="0"/>
              <a:t>kompleksen</a:t>
            </a:r>
            <a:r>
              <a:rPr lang="en-US" dirty="0" smtClean="0"/>
              <a:t> </a:t>
            </a:r>
            <a:r>
              <a:rPr lang="en-US" dirty="0" err="1"/>
              <a:t>odnos</a:t>
            </a:r>
            <a:r>
              <a:rPr lang="en-US" dirty="0"/>
              <a:t> med </a:t>
            </a:r>
            <a:r>
              <a:rPr lang="en-US" dirty="0" err="1"/>
              <a:t>literarno</a:t>
            </a:r>
            <a:r>
              <a:rPr lang="en-US" dirty="0"/>
              <a:t> in </a:t>
            </a:r>
            <a:r>
              <a:rPr lang="en-US" dirty="0" err="1"/>
              <a:t>likovno</a:t>
            </a:r>
            <a:r>
              <a:rPr lang="en-US" dirty="0"/>
              <a:t> </a:t>
            </a:r>
            <a:r>
              <a:rPr lang="en-US" dirty="0" err="1" smtClean="0"/>
              <a:t>umetnostjo</a:t>
            </a:r>
            <a:r>
              <a:rPr lang="sl-SI" dirty="0" smtClean="0"/>
              <a:t> (</a:t>
            </a:r>
            <a:r>
              <a:rPr lang="en-US" dirty="0" err="1" smtClean="0"/>
              <a:t>arhitekturo</a:t>
            </a:r>
            <a:r>
              <a:rPr lang="en-US" dirty="0"/>
              <a:t>, </a:t>
            </a:r>
            <a:r>
              <a:rPr lang="en-US" dirty="0" err="1"/>
              <a:t>kiparstvom</a:t>
            </a:r>
            <a:r>
              <a:rPr lang="en-US" dirty="0"/>
              <a:t> in </a:t>
            </a:r>
            <a:r>
              <a:rPr lang="en-US" dirty="0" err="1" smtClean="0"/>
              <a:t>slikarstvom</a:t>
            </a:r>
            <a:r>
              <a:rPr lang="sl-SI" dirty="0" smtClean="0"/>
              <a:t>)</a:t>
            </a:r>
            <a:r>
              <a:rPr lang="en-US" dirty="0" smtClean="0"/>
              <a:t>. </a:t>
            </a:r>
            <a:endParaRPr lang="sl-SI" dirty="0" smtClean="0"/>
          </a:p>
          <a:p>
            <a:r>
              <a:rPr lang="sl-SI" dirty="0" smtClean="0"/>
              <a:t>K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/>
              <a:t>se je </a:t>
            </a:r>
            <a:r>
              <a:rPr lang="en-US" dirty="0" err="1"/>
              <a:t>razmerje</a:t>
            </a:r>
            <a:r>
              <a:rPr lang="en-US" dirty="0"/>
              <a:t> med </a:t>
            </a:r>
            <a:r>
              <a:rPr lang="en-US" dirty="0" err="1"/>
              <a:t>temi</a:t>
            </a:r>
            <a:r>
              <a:rPr lang="en-US" dirty="0"/>
              <a:t> </a:t>
            </a:r>
            <a:r>
              <a:rPr lang="en-US" dirty="0" err="1"/>
              <a:t>umetnostmi</a:t>
            </a:r>
            <a:r>
              <a:rPr lang="en-US" dirty="0"/>
              <a:t> </a:t>
            </a:r>
            <a:r>
              <a:rPr lang="en-US" dirty="0" err="1"/>
              <a:t>razvijalo</a:t>
            </a:r>
            <a:r>
              <a:rPr lang="en-US" dirty="0"/>
              <a:t> od </a:t>
            </a:r>
            <a:r>
              <a:rPr lang="en-US" dirty="0" err="1"/>
              <a:t>antike</a:t>
            </a:r>
            <a:r>
              <a:rPr lang="en-US" dirty="0"/>
              <a:t> do </a:t>
            </a:r>
            <a:r>
              <a:rPr lang="en-US" dirty="0" err="1"/>
              <a:t>danes</a:t>
            </a:r>
            <a:r>
              <a:rPr lang="en-US" dirty="0"/>
              <a:t> in </a:t>
            </a:r>
            <a:r>
              <a:rPr lang="en-US" dirty="0" err="1"/>
              <a:t>kako</a:t>
            </a:r>
            <a:r>
              <a:rPr lang="en-US" dirty="0"/>
              <a:t> so </a:t>
            </a:r>
            <a:r>
              <a:rPr lang="en-US" dirty="0" err="1"/>
              <a:t>nanj</a:t>
            </a:r>
            <a:r>
              <a:rPr lang="en-US" dirty="0"/>
              <a:t> </a:t>
            </a:r>
            <a:r>
              <a:rPr lang="en-US" dirty="0" err="1"/>
              <a:t>vplivali</a:t>
            </a:r>
            <a:r>
              <a:rPr lang="en-US" dirty="0"/>
              <a:t> </a:t>
            </a:r>
            <a:r>
              <a:rPr lang="en-US" dirty="0" err="1"/>
              <a:t>različni</a:t>
            </a:r>
            <a:r>
              <a:rPr lang="en-US" dirty="0"/>
              <a:t> </a:t>
            </a:r>
            <a:r>
              <a:rPr lang="en-US" dirty="0" err="1"/>
              <a:t>statusi</a:t>
            </a:r>
            <a:r>
              <a:rPr lang="en-US" dirty="0"/>
              <a:t> </a:t>
            </a:r>
            <a:r>
              <a:rPr lang="en-US" dirty="0" err="1"/>
              <a:t>posameznih</a:t>
            </a:r>
            <a:r>
              <a:rPr lang="en-US" dirty="0"/>
              <a:t> </a:t>
            </a:r>
            <a:r>
              <a:rPr lang="en-US" dirty="0" err="1" smtClean="0"/>
              <a:t>umetnosti</a:t>
            </a:r>
            <a:r>
              <a:rPr lang="sl-SI" dirty="0" smtClean="0"/>
              <a:t>.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50" y="3121132"/>
            <a:ext cx="2906903" cy="33868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53" y="1496585"/>
            <a:ext cx="1624547" cy="16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Modernizmi</a:t>
            </a:r>
            <a:r>
              <a:rPr lang="en-US" dirty="0"/>
              <a:t> in </a:t>
            </a:r>
            <a:r>
              <a:rPr lang="en-US" dirty="0" err="1"/>
              <a:t>avantgarde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7160802" cy="3593591"/>
          </a:xfrm>
        </p:spPr>
        <p:txBody>
          <a:bodyPr>
            <a:normAutofit/>
          </a:bodyPr>
          <a:lstStyle/>
          <a:p>
            <a:r>
              <a:rPr lang="sl-SI" dirty="0" smtClean="0"/>
              <a:t>Nosilec: red. prof. dr. Marko Juvan</a:t>
            </a:r>
          </a:p>
          <a:p>
            <a:endParaRPr lang="sl-SI" dirty="0"/>
          </a:p>
          <a:p>
            <a:r>
              <a:rPr lang="sl-SI" dirty="0" smtClean="0"/>
              <a:t>Zgodovinsko</a:t>
            </a:r>
            <a:r>
              <a:rPr lang="en-US" dirty="0" smtClean="0"/>
              <a:t>-</a:t>
            </a:r>
            <a:r>
              <a:rPr lang="en-US" dirty="0" err="1" smtClean="0"/>
              <a:t>poetološk</a:t>
            </a:r>
            <a:r>
              <a:rPr lang="sl-SI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razl</a:t>
            </a:r>
            <a:r>
              <a:rPr lang="sl-SI" dirty="0" smtClean="0"/>
              <a:t>aga </a:t>
            </a:r>
            <a:r>
              <a:rPr lang="en-US" dirty="0" err="1" smtClean="0"/>
              <a:t>modernizma</a:t>
            </a:r>
            <a:r>
              <a:rPr lang="en-US" dirty="0" smtClean="0"/>
              <a:t> v </a:t>
            </a:r>
            <a:r>
              <a:rPr lang="en-US" dirty="0" err="1"/>
              <a:t>sečišču</a:t>
            </a:r>
            <a:r>
              <a:rPr lang="en-US" dirty="0"/>
              <a:t> </a:t>
            </a:r>
            <a:r>
              <a:rPr lang="en-US" dirty="0" err="1"/>
              <a:t>primerjalne</a:t>
            </a:r>
            <a:r>
              <a:rPr lang="en-US" dirty="0"/>
              <a:t> </a:t>
            </a:r>
            <a:r>
              <a:rPr lang="en-US" dirty="0" err="1"/>
              <a:t>literarne</a:t>
            </a:r>
            <a:r>
              <a:rPr lang="en-US" dirty="0"/>
              <a:t> </a:t>
            </a:r>
            <a:r>
              <a:rPr lang="en-US" dirty="0" err="1"/>
              <a:t>vede</a:t>
            </a:r>
            <a:r>
              <a:rPr lang="en-US" dirty="0"/>
              <a:t>, </a:t>
            </a:r>
            <a:r>
              <a:rPr lang="en-US" dirty="0" err="1"/>
              <a:t>lingvistike</a:t>
            </a:r>
            <a:r>
              <a:rPr lang="en-US" dirty="0"/>
              <a:t> in </a:t>
            </a:r>
            <a:r>
              <a:rPr lang="en-US" dirty="0" err="1"/>
              <a:t>filozofije</a:t>
            </a:r>
            <a:r>
              <a:rPr lang="en-US" dirty="0"/>
              <a:t>. </a:t>
            </a:r>
            <a:endParaRPr lang="sl-SI" dirty="0" smtClean="0"/>
          </a:p>
          <a:p>
            <a:r>
              <a:rPr lang="sl-SI" dirty="0" smtClean="0"/>
              <a:t>Razmerja med moderno, modernizmom in avantgardo.</a:t>
            </a:r>
          </a:p>
          <a:p>
            <a:r>
              <a:rPr lang="sl-SI" dirty="0" smtClean="0"/>
              <a:t>Zgodovinske avantgarde in neoavantgarde med centri in periferijami.</a:t>
            </a:r>
          </a:p>
          <a:p>
            <a:r>
              <a:rPr lang="sl-SI" dirty="0" smtClean="0"/>
              <a:t>Modernizem, avantgarde in politika.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269" y="2094433"/>
            <a:ext cx="2779731" cy="39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Naratologija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7657191" cy="3593591"/>
          </a:xfrm>
        </p:spPr>
        <p:txBody>
          <a:bodyPr>
            <a:normAutofit/>
          </a:bodyPr>
          <a:lstStyle/>
          <a:p>
            <a:r>
              <a:rPr lang="sl-SI" dirty="0" smtClean="0"/>
              <a:t>Nosilka: doc. dr.  Alenka Koron</a:t>
            </a:r>
          </a:p>
          <a:p>
            <a:endParaRPr lang="sl-SI" dirty="0"/>
          </a:p>
          <a:p>
            <a:r>
              <a:rPr lang="sl-SI" dirty="0" smtClean="0"/>
              <a:t>Z</a:t>
            </a:r>
            <a:r>
              <a:rPr lang="en-US" dirty="0" err="1" smtClean="0"/>
              <a:t>godovina</a:t>
            </a:r>
            <a:r>
              <a:rPr lang="en-US" dirty="0" smtClean="0"/>
              <a:t> </a:t>
            </a:r>
            <a:r>
              <a:rPr lang="en-US" dirty="0" err="1"/>
              <a:t>naratologije</a:t>
            </a:r>
            <a:r>
              <a:rPr lang="en-US" dirty="0"/>
              <a:t> od </a:t>
            </a:r>
            <a:r>
              <a:rPr lang="en-US" dirty="0" err="1"/>
              <a:t>antike</a:t>
            </a:r>
            <a:r>
              <a:rPr lang="en-US" dirty="0"/>
              <a:t> do </a:t>
            </a:r>
            <a:r>
              <a:rPr lang="en-US" dirty="0" err="1"/>
              <a:t>sodobne</a:t>
            </a:r>
            <a:r>
              <a:rPr lang="en-US" dirty="0"/>
              <a:t> </a:t>
            </a:r>
            <a:r>
              <a:rPr lang="en-US" dirty="0" err="1"/>
              <a:t>postklasične</a:t>
            </a:r>
            <a:r>
              <a:rPr lang="en-US" dirty="0"/>
              <a:t> </a:t>
            </a:r>
            <a:r>
              <a:rPr lang="en-US" dirty="0" smtClean="0"/>
              <a:t>faze</a:t>
            </a:r>
            <a:r>
              <a:rPr lang="sl-SI" dirty="0" smtClean="0"/>
              <a:t> in „pripovednega obrata“.</a:t>
            </a:r>
          </a:p>
          <a:p>
            <a:r>
              <a:rPr lang="sl-SI" dirty="0" smtClean="0"/>
              <a:t>R</a:t>
            </a:r>
            <a:r>
              <a:rPr lang="en-US" dirty="0" err="1" smtClean="0"/>
              <a:t>azmerje</a:t>
            </a:r>
            <a:r>
              <a:rPr lang="en-US" dirty="0" smtClean="0"/>
              <a:t> </a:t>
            </a:r>
            <a:r>
              <a:rPr lang="en-US" dirty="0" err="1"/>
              <a:t>naratoloških</a:t>
            </a:r>
            <a:r>
              <a:rPr lang="en-US" dirty="0"/>
              <a:t> do </a:t>
            </a:r>
            <a:r>
              <a:rPr lang="en-US" dirty="0" err="1"/>
              <a:t>kontekstualnih</a:t>
            </a:r>
            <a:r>
              <a:rPr lang="en-US" dirty="0"/>
              <a:t> </a:t>
            </a:r>
            <a:r>
              <a:rPr lang="en-US" dirty="0" err="1"/>
              <a:t>raziskav</a:t>
            </a:r>
            <a:r>
              <a:rPr lang="en-US" dirty="0"/>
              <a:t> </a:t>
            </a:r>
            <a:r>
              <a:rPr lang="en-US" dirty="0" err="1"/>
              <a:t>pripovedi</a:t>
            </a:r>
            <a:r>
              <a:rPr lang="en-US" dirty="0"/>
              <a:t>. </a:t>
            </a:r>
            <a:endParaRPr lang="sl-SI" dirty="0" smtClean="0"/>
          </a:p>
          <a:p>
            <a:r>
              <a:rPr lang="sl-SI" dirty="0" smtClean="0"/>
              <a:t>S</a:t>
            </a:r>
            <a:r>
              <a:rPr lang="en-US" dirty="0" err="1" smtClean="0"/>
              <a:t>odobn</a:t>
            </a:r>
            <a:r>
              <a:rPr lang="sl-SI" dirty="0" smtClean="0"/>
              <a:t>o raz</a:t>
            </a:r>
            <a:r>
              <a:rPr lang="en-US" dirty="0" err="1" smtClean="0"/>
              <a:t>umevanj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 err="1"/>
              <a:t>pripovedi</a:t>
            </a:r>
            <a:r>
              <a:rPr lang="en-US" dirty="0"/>
              <a:t> </a:t>
            </a:r>
            <a:r>
              <a:rPr lang="sl-SI" dirty="0" smtClean="0"/>
              <a:t>kot </a:t>
            </a:r>
            <a:r>
              <a:rPr lang="en-US" dirty="0" err="1" smtClean="0"/>
              <a:t>širš</a:t>
            </a:r>
            <a:r>
              <a:rPr lang="sl-SI" dirty="0" smtClean="0"/>
              <a:t>ega</a:t>
            </a:r>
            <a:r>
              <a:rPr lang="en-US" dirty="0" smtClean="0"/>
              <a:t> </a:t>
            </a:r>
            <a:r>
              <a:rPr lang="en-US" dirty="0" err="1" smtClean="0"/>
              <a:t>medijsk</a:t>
            </a:r>
            <a:r>
              <a:rPr lang="sl-SI" dirty="0" smtClean="0"/>
              <a:t>o-kulturnega </a:t>
            </a:r>
            <a:r>
              <a:rPr lang="en-US" dirty="0" err="1" smtClean="0"/>
              <a:t>pojav</a:t>
            </a:r>
            <a:r>
              <a:rPr lang="sl-SI" dirty="0" smtClean="0"/>
              <a:t>a (osmišljanje </a:t>
            </a:r>
            <a:r>
              <a:rPr lang="sl-SI" dirty="0" err="1" smtClean="0"/>
              <a:t>sebstva</a:t>
            </a:r>
            <a:r>
              <a:rPr lang="sl-SI" dirty="0" smtClean="0"/>
              <a:t> in sveta).</a:t>
            </a:r>
          </a:p>
          <a:p>
            <a:r>
              <a:rPr lang="sl-SI" dirty="0" smtClean="0"/>
              <a:t>A</a:t>
            </a:r>
            <a:r>
              <a:rPr lang="en-US" dirty="0" err="1" smtClean="0"/>
              <a:t>nalitično-deskriptivn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metod</a:t>
            </a:r>
            <a:r>
              <a:rPr lang="sl-SI" dirty="0" smtClean="0"/>
              <a:t>e</a:t>
            </a:r>
            <a:r>
              <a:rPr lang="en-US" dirty="0" smtClean="0"/>
              <a:t> </a:t>
            </a:r>
            <a:r>
              <a:rPr lang="en-US" dirty="0" err="1"/>
              <a:t>obravnavanja</a:t>
            </a:r>
            <a:r>
              <a:rPr lang="en-US" dirty="0"/>
              <a:t> </a:t>
            </a:r>
            <a:r>
              <a:rPr lang="en-US" dirty="0" err="1" smtClean="0"/>
              <a:t>pripovedi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717" y="2625362"/>
            <a:ext cx="2546282" cy="35399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278" y="1140641"/>
            <a:ext cx="1484721" cy="14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103</TotalTime>
  <Words>967</Words>
  <Application>Microsoft Office PowerPoint</Application>
  <PresentationFormat>Širokozaslonsko</PresentationFormat>
  <Paragraphs>105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Impact</vt:lpstr>
      <vt:lpstr>Badge</vt:lpstr>
      <vt:lpstr>Literatura v kontekstu</vt:lpstr>
      <vt:lpstr>Opis modula</vt:lpstr>
      <vt:lpstr>Metode in področja </vt:lpstr>
      <vt:lpstr>predmeti</vt:lpstr>
      <vt:lpstr>Evropske literature in nacionalizmi</vt:lpstr>
      <vt:lpstr>Literarna geografija</vt:lpstr>
      <vt:lpstr>Literatura in likovna umetnost</vt:lpstr>
      <vt:lpstr>Modernizmi in avantgarde</vt:lpstr>
      <vt:lpstr>Naratologija</vt:lpstr>
      <vt:lpstr>Slovensko baročno slovstvo  med protestantizmom in razsvetljenstvom</vt:lpstr>
      <vt:lpstr>Sociologija (slovenske) literarne institucije </vt:lpstr>
      <vt:lpstr>Svetovni sistemi in slovenski literarni diskurz </vt:lpstr>
      <vt:lpstr>Tekstologija in digitalna humanistika </vt:lpstr>
      <vt:lpstr>Teorija diskurza in literatura </vt:lpstr>
      <vt:lpstr>Zgodovina knjige in cenzure </vt:lpstr>
      <vt:lpstr>Življenjepisje: avtobiografija, biografija, spomini, dnevniki, pisma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Literatura v kontekstu</dc:title>
  <dc:creator>Tekst</dc:creator>
  <cp:lastModifiedBy>Marko Juvan</cp:lastModifiedBy>
  <cp:revision>22</cp:revision>
  <dcterms:created xsi:type="dcterms:W3CDTF">2021-06-01T12:41:19Z</dcterms:created>
  <dcterms:modified xsi:type="dcterms:W3CDTF">2024-08-29T12:19:35Z</dcterms:modified>
</cp:coreProperties>
</file>