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747"/>
    <a:srgbClr val="FF97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6_PODIPLOMSKA_SOLA\dekan\05_finance\2024-08-28_Pregled%20prihodkov%20in%20stro&#353;kov%202019-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6_PODIPLOMSKA_SOLA\dekan\05_finance\2024-08-21_Place_PS-ZRC-SAZU_ZRC-SAZU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6_PODIPLOMSKA_SOLA\dekan\05_finance\2024-08-21_Place_PS-ZRC-SAZU_ZRC-SAZU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6_PODIPLOMSKA_SOLA\dekan\05_finance\2024-08-28_Pregled%20prihodkov%20in%20stro&#353;kov%202019-202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List1!$B$32</c:f>
              <c:strCache>
                <c:ptCount val="1"/>
                <c:pt idx="0">
                  <c:v>MATERIAL IN STORITVE</c:v>
                </c:pt>
              </c:strCache>
            </c:strRef>
          </c:tx>
          <c:spPr>
            <a:solidFill>
              <a:schemeClr val="accent2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numRef>
              <c:f>List1!$C$2:$L$2</c:f>
              <c:numCache>
                <c:formatCode>General</c:formatCode>
                <c:ptCount val="10"/>
                <c:pt idx="0">
                  <c:v>2019</c:v>
                </c:pt>
                <c:pt idx="2">
                  <c:v>2020</c:v>
                </c:pt>
                <c:pt idx="4">
                  <c:v>2021</c:v>
                </c:pt>
                <c:pt idx="6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List1!$C$32:$K$32</c:f>
              <c:numCache>
                <c:formatCode>General</c:formatCode>
                <c:ptCount val="9"/>
                <c:pt idx="0" formatCode="#,##0.00">
                  <c:v>26151.509999999995</c:v>
                </c:pt>
                <c:pt idx="2" formatCode="#,##0.00">
                  <c:v>22315.360000000001</c:v>
                </c:pt>
                <c:pt idx="4" formatCode="#,##0.00">
                  <c:v>20925.07</c:v>
                </c:pt>
                <c:pt idx="6" formatCode="#,##0.00">
                  <c:v>25346.46</c:v>
                </c:pt>
                <c:pt idx="8" formatCode="#,##0.00">
                  <c:v>24216.120000000003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B1-4E59-81A1-352ECF070A5A}"/>
            </c:ext>
          </c:extLst>
        </c:ser>
        <c:ser>
          <c:idx val="1"/>
          <c:order val="1"/>
          <c:tx>
            <c:strRef>
              <c:f>List1!$B$41</c:f>
              <c:strCache>
                <c:ptCount val="1"/>
                <c:pt idx="0">
                  <c:v>STROŠKI DELA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List1!$C$2:$L$2</c:f>
              <c:numCache>
                <c:formatCode>General</c:formatCode>
                <c:ptCount val="10"/>
                <c:pt idx="0">
                  <c:v>2019</c:v>
                </c:pt>
                <c:pt idx="2">
                  <c:v>2020</c:v>
                </c:pt>
                <c:pt idx="4">
                  <c:v>2021</c:v>
                </c:pt>
                <c:pt idx="6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List1!$C$41:$K$41</c:f>
              <c:numCache>
                <c:formatCode>General</c:formatCode>
                <c:ptCount val="9"/>
                <c:pt idx="0" formatCode="#,##0.00">
                  <c:v>19365.09</c:v>
                </c:pt>
                <c:pt idx="2" formatCode="#,##0.00">
                  <c:v>31491.390000000007</c:v>
                </c:pt>
                <c:pt idx="4" formatCode="#,##0.00">
                  <c:v>60458.5</c:v>
                </c:pt>
                <c:pt idx="6" formatCode="#,##0.00">
                  <c:v>58552.61</c:v>
                </c:pt>
                <c:pt idx="8" formatCode="#,##0.00">
                  <c:v>83185.090000000011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B1-4E59-81A1-352ECF070A5A}"/>
            </c:ext>
          </c:extLst>
        </c:ser>
        <c:ser>
          <c:idx val="2"/>
          <c:order val="2"/>
          <c:tx>
            <c:strRef>
              <c:f>List1!$B$46</c:f>
              <c:strCache>
                <c:ptCount val="1"/>
                <c:pt idx="0">
                  <c:v>CELOTNI STROŠKI IN ODHODKI</c:v>
                </c:pt>
              </c:strCache>
            </c:strRef>
          </c:tx>
          <c:spPr>
            <a:solidFill>
              <a:schemeClr val="accent2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numRef>
              <c:f>List1!$C$2:$L$2</c:f>
              <c:numCache>
                <c:formatCode>General</c:formatCode>
                <c:ptCount val="10"/>
                <c:pt idx="0">
                  <c:v>2019</c:v>
                </c:pt>
                <c:pt idx="2">
                  <c:v>2020</c:v>
                </c:pt>
                <c:pt idx="4">
                  <c:v>2021</c:v>
                </c:pt>
                <c:pt idx="6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List1!$C$46:$K$46</c:f>
              <c:numCache>
                <c:formatCode>General</c:formatCode>
                <c:ptCount val="9"/>
                <c:pt idx="0" formatCode="#,##0.00">
                  <c:v>45633.109999999993</c:v>
                </c:pt>
                <c:pt idx="2" formatCode="#,##0.00">
                  <c:v>54272.790000000008</c:v>
                </c:pt>
                <c:pt idx="4" formatCode="#,##0.00">
                  <c:v>82228.739999999991</c:v>
                </c:pt>
                <c:pt idx="6" formatCode="#,##0.00">
                  <c:v>104899.61</c:v>
                </c:pt>
                <c:pt idx="8" formatCode="#,##0.00">
                  <c:v>108730.62000000001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B1-4E59-81A1-352ECF070A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02435791"/>
        <c:axId val="2094140047"/>
      </c:barChart>
      <c:catAx>
        <c:axId val="20024357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094140047"/>
        <c:crosses val="autoZero"/>
        <c:auto val="1"/>
        <c:lblAlgn val="ctr"/>
        <c:lblOffset val="100"/>
        <c:noMultiLvlLbl val="0"/>
      </c:catAx>
      <c:valAx>
        <c:axId val="20941400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0024357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Sheet1!$B$4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Sheet1!$A$5:$A$7</c:f>
              <c:strCache>
                <c:ptCount val="3"/>
                <c:pt idx="0">
                  <c:v>docent</c:v>
                </c:pt>
                <c:pt idx="1">
                  <c:v>izredni profesor</c:v>
                </c:pt>
                <c:pt idx="2">
                  <c:v>redni profesor</c:v>
                </c:pt>
              </c:strCache>
            </c:strRef>
          </c:cat>
          <c:val>
            <c:numRef>
              <c:f>Sheet1!$B$5:$B$7</c:f>
              <c:numCache>
                <c:formatCode>#,##0.00\ "€"</c:formatCode>
                <c:ptCount val="3"/>
                <c:pt idx="0">
                  <c:v>1579.1</c:v>
                </c:pt>
                <c:pt idx="1">
                  <c:v>1722.65</c:v>
                </c:pt>
                <c:pt idx="2">
                  <c:v>2225.09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D7-4547-BDF2-7A7A1AC82C4B}"/>
            </c:ext>
          </c:extLst>
        </c:ser>
        <c:ser>
          <c:idx val="1"/>
          <c:order val="1"/>
          <c:tx>
            <c:strRef>
              <c:f>Sheet1!$C$4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Sheet1!$A$5:$A$7</c:f>
              <c:strCache>
                <c:ptCount val="3"/>
                <c:pt idx="0">
                  <c:v>docent</c:v>
                </c:pt>
                <c:pt idx="1">
                  <c:v>izredni profesor</c:v>
                </c:pt>
                <c:pt idx="2">
                  <c:v>redni profesor</c:v>
                </c:pt>
              </c:strCache>
            </c:strRef>
          </c:cat>
          <c:val>
            <c:numRef>
              <c:f>Sheet1!$C$5:$C$7</c:f>
              <c:numCache>
                <c:formatCode>#,##0.00\ "€"</c:formatCode>
                <c:ptCount val="3"/>
                <c:pt idx="0">
                  <c:v>1716.17</c:v>
                </c:pt>
                <c:pt idx="1">
                  <c:v>1872.18</c:v>
                </c:pt>
                <c:pt idx="2">
                  <c:v>2418.23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D7-4547-BDF2-7A7A1AC82C4B}"/>
            </c:ext>
          </c:extLst>
        </c:ser>
        <c:ser>
          <c:idx val="2"/>
          <c:order val="2"/>
          <c:tx>
            <c:strRef>
              <c:f>Sheet1!$D$4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Sheet1!$A$5:$A$7</c:f>
              <c:strCache>
                <c:ptCount val="3"/>
                <c:pt idx="0">
                  <c:v>docent</c:v>
                </c:pt>
                <c:pt idx="1">
                  <c:v>izredni profesor</c:v>
                </c:pt>
                <c:pt idx="2">
                  <c:v>redni profesor</c:v>
                </c:pt>
              </c:strCache>
            </c:strRef>
          </c:cat>
          <c:val>
            <c:numRef>
              <c:f>Sheet1!$D$5:$D$7</c:f>
              <c:numCache>
                <c:formatCode>#,##0.00\ "€"</c:formatCode>
                <c:ptCount val="3"/>
                <c:pt idx="0">
                  <c:v>1773.83</c:v>
                </c:pt>
                <c:pt idx="1">
                  <c:v>1935.08</c:v>
                </c:pt>
                <c:pt idx="2">
                  <c:v>2499.48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D7-4547-BDF2-7A7A1AC82C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26180799"/>
        <c:axId val="1237860863"/>
      </c:barChart>
      <c:catAx>
        <c:axId val="10261807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237860863"/>
        <c:crosses val="autoZero"/>
        <c:auto val="1"/>
        <c:lblAlgn val="ctr"/>
        <c:lblOffset val="100"/>
        <c:noMultiLvlLbl val="0"/>
      </c:catAx>
      <c:valAx>
        <c:axId val="12378608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0261807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PŠ ZRC SAZU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Sheet1!$I$5:$I$7</c:f>
              <c:strCache>
                <c:ptCount val="3"/>
                <c:pt idx="0">
                  <c:v>docent : znanstveni sodelavec</c:v>
                </c:pt>
                <c:pt idx="1">
                  <c:v>izredni profesor : višji znanstveni sodelavec</c:v>
                </c:pt>
                <c:pt idx="2">
                  <c:v>redni profesor : znanstveni svetnik</c:v>
                </c:pt>
              </c:strCache>
            </c:strRef>
          </c:cat>
          <c:val>
            <c:numRef>
              <c:f>Sheet1!$D$5:$D$7</c:f>
              <c:numCache>
                <c:formatCode>#,##0.00\ "€"</c:formatCode>
                <c:ptCount val="3"/>
                <c:pt idx="0">
                  <c:v>1773.83</c:v>
                </c:pt>
                <c:pt idx="1">
                  <c:v>1935.08</c:v>
                </c:pt>
                <c:pt idx="2">
                  <c:v>2499.48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96-499A-9209-0DC9484BED2F}"/>
            </c:ext>
          </c:extLst>
        </c:ser>
        <c:ser>
          <c:idx val="1"/>
          <c:order val="1"/>
          <c:tx>
            <c:strRef>
              <c:f>Sheet1!$F$3</c:f>
              <c:strCache>
                <c:ptCount val="1"/>
                <c:pt idx="0">
                  <c:v>ZRC SAZU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Sheet1!$I$5:$I$7</c:f>
              <c:strCache>
                <c:ptCount val="3"/>
                <c:pt idx="0">
                  <c:v>docent : znanstveni sodelavec</c:v>
                </c:pt>
                <c:pt idx="1">
                  <c:v>izredni profesor : višji znanstveni sodelavec</c:v>
                </c:pt>
                <c:pt idx="2">
                  <c:v>redni profesor : znanstveni svetnik</c:v>
                </c:pt>
              </c:strCache>
            </c:strRef>
          </c:cat>
          <c:val>
            <c:numRef>
              <c:f>Sheet1!$G$5:$G$7</c:f>
              <c:numCache>
                <c:formatCode>#,##0.00\ "€"</c:formatCode>
                <c:ptCount val="3"/>
                <c:pt idx="0">
                  <c:v>2889.57</c:v>
                </c:pt>
                <c:pt idx="1">
                  <c:v>3250.36</c:v>
                </c:pt>
                <c:pt idx="2">
                  <c:v>3802.47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96-499A-9209-0DC9484BED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8612415"/>
        <c:axId val="1238307119"/>
      </c:barChart>
      <c:catAx>
        <c:axId val="12386124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238307119"/>
        <c:crosses val="autoZero"/>
        <c:auto val="1"/>
        <c:lblAlgn val="ctr"/>
        <c:lblOffset val="100"/>
        <c:noMultiLvlLbl val="0"/>
      </c:catAx>
      <c:valAx>
        <c:axId val="12383071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2386124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List1!$B$62</c:f>
              <c:strCache>
                <c:ptCount val="1"/>
                <c:pt idx="0">
                  <c:v>ODHODKI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List1!$C$61:$G$61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List1!$C$62:$G$62</c:f>
              <c:numCache>
                <c:formatCode>#,##0.00</c:formatCode>
                <c:ptCount val="5"/>
                <c:pt idx="0">
                  <c:v>45633.109999999993</c:v>
                </c:pt>
                <c:pt idx="1">
                  <c:v>54272.790000000008</c:v>
                </c:pt>
                <c:pt idx="2">
                  <c:v>82228.739999999991</c:v>
                </c:pt>
                <c:pt idx="3">
                  <c:v>104899.61</c:v>
                </c:pt>
                <c:pt idx="4">
                  <c:v>108730.62000000001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44-4A10-BB0C-D494BC443990}"/>
            </c:ext>
          </c:extLst>
        </c:ser>
        <c:ser>
          <c:idx val="1"/>
          <c:order val="1"/>
          <c:tx>
            <c:strRef>
              <c:f>List1!$B$63</c:f>
              <c:strCache>
                <c:ptCount val="1"/>
                <c:pt idx="0">
                  <c:v>PRIHODKI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List1!$C$61:$G$61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List1!$C$63:$G$63</c:f>
              <c:numCache>
                <c:formatCode>#,##0.00</c:formatCode>
                <c:ptCount val="5"/>
                <c:pt idx="0">
                  <c:v>51890.68</c:v>
                </c:pt>
                <c:pt idx="1">
                  <c:v>71714.869999999981</c:v>
                </c:pt>
                <c:pt idx="2">
                  <c:v>104983.85</c:v>
                </c:pt>
                <c:pt idx="3">
                  <c:v>121146.47000000002</c:v>
                </c:pt>
                <c:pt idx="4">
                  <c:v>88726.27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44-4A10-BB0C-D494BC4439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99017423"/>
        <c:axId val="2094157519"/>
      </c:lineChart>
      <c:catAx>
        <c:axId val="20990174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094157519"/>
        <c:crosses val="autoZero"/>
        <c:auto val="1"/>
        <c:lblAlgn val="ctr"/>
        <c:lblOffset val="100"/>
        <c:noMultiLvlLbl val="0"/>
      </c:catAx>
      <c:valAx>
        <c:axId val="20941575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0990174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11C7B-01F2-487A-8B1F-8CB6BE2D74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sz="6000" dirty="0"/>
              <a:t>Finančni pregled stanja pš </a:t>
            </a:r>
            <a:r>
              <a:rPr lang="sl-SI" sz="6000" dirty="0" err="1"/>
              <a:t>zrc</a:t>
            </a:r>
            <a:r>
              <a:rPr lang="sl-SI" sz="6000" dirty="0"/>
              <a:t> </a:t>
            </a:r>
            <a:r>
              <a:rPr lang="sl-SI" sz="6000" dirty="0" err="1"/>
              <a:t>sazu</a:t>
            </a:r>
            <a:endParaRPr lang="sl-SI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304B9B-BE38-4DD9-99F5-77B9481F50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dirty="0"/>
              <a:t>95. seja Senata</a:t>
            </a:r>
          </a:p>
          <a:p>
            <a:r>
              <a:rPr lang="sl-SI" dirty="0"/>
              <a:t>Ljubljana, 13. 11. 2024</a:t>
            </a:r>
          </a:p>
        </p:txBody>
      </p:sp>
    </p:spTree>
    <p:extLst>
      <p:ext uri="{BB962C8B-B14F-4D97-AF65-F5344CB8AC3E}">
        <p14:creationId xmlns:p14="http://schemas.microsoft.com/office/powerpoint/2010/main" val="824904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217EC-58BD-4505-B915-61EC48859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000" dirty="0"/>
              <a:t>Izkaz prihodkov in odhodkov leta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5B11A-AB30-4262-BA45-7AA8BD367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b="1" dirty="0"/>
              <a:t>Prihodki </a:t>
            </a:r>
            <a:r>
              <a:rPr lang="sl-SI" b="1" dirty="0">
                <a:solidFill>
                  <a:srgbClr val="00B0F0"/>
                </a:solidFill>
                <a:sym typeface="Symbol" panose="05050102010706020507" pitchFamily="18" charset="2"/>
              </a:rPr>
              <a:t> </a:t>
            </a:r>
            <a:r>
              <a:rPr lang="sl-SI" b="1" dirty="0"/>
              <a:t>135.000,00 EUR</a:t>
            </a:r>
          </a:p>
          <a:p>
            <a:pPr lvl="1"/>
            <a:r>
              <a:rPr lang="sl-SI" dirty="0"/>
              <a:t>Šolnine </a:t>
            </a:r>
            <a:r>
              <a:rPr lang="sl-SI" dirty="0">
                <a:solidFill>
                  <a:srgbClr val="00B0F0"/>
                </a:solidFill>
                <a:sym typeface="Symbol" panose="05050102010706020507" pitchFamily="18" charset="2"/>
              </a:rPr>
              <a:t> </a:t>
            </a:r>
            <a:r>
              <a:rPr lang="sl-SI" dirty="0"/>
              <a:t>66.000,00 EUR</a:t>
            </a:r>
          </a:p>
          <a:p>
            <a:pPr lvl="1"/>
            <a:r>
              <a:rPr lang="sl-SI" dirty="0"/>
              <a:t>Habilitacije </a:t>
            </a:r>
            <a:r>
              <a:rPr lang="sl-SI" dirty="0">
                <a:solidFill>
                  <a:srgbClr val="00B0F0"/>
                </a:solidFill>
                <a:sym typeface="Symbol" panose="05050102010706020507" pitchFamily="18" charset="2"/>
              </a:rPr>
              <a:t> </a:t>
            </a:r>
            <a:r>
              <a:rPr lang="sl-SI" dirty="0"/>
              <a:t>29.000,00 EUR</a:t>
            </a:r>
          </a:p>
          <a:p>
            <a:pPr lvl="1"/>
            <a:r>
              <a:rPr lang="sl-SI" dirty="0"/>
              <a:t>Strategije prenosa znanja iz raziskovanja (ZRC SAZU) v visokošolsko izobraževanje (PŠ ZRC SAZU) </a:t>
            </a:r>
            <a:r>
              <a:rPr lang="sl-SI" dirty="0">
                <a:solidFill>
                  <a:srgbClr val="00B0F0"/>
                </a:solidFill>
                <a:sym typeface="Symbol" panose="05050102010706020507" pitchFamily="18" charset="2"/>
              </a:rPr>
              <a:t> </a:t>
            </a:r>
            <a:r>
              <a:rPr lang="sl-SI" dirty="0"/>
              <a:t>40.000,00 EUR</a:t>
            </a:r>
          </a:p>
          <a:p>
            <a:r>
              <a:rPr lang="sl-SI" b="1" dirty="0"/>
              <a:t>Odhodki </a:t>
            </a:r>
            <a:r>
              <a:rPr lang="sl-SI" b="1" dirty="0">
                <a:solidFill>
                  <a:srgbClr val="00B0F0"/>
                </a:solidFill>
                <a:sym typeface="Symbol" panose="05050102010706020507" pitchFamily="18" charset="2"/>
              </a:rPr>
              <a:t> </a:t>
            </a:r>
            <a:r>
              <a:rPr lang="sl-SI" b="1" dirty="0"/>
              <a:t>125.000,00 EUR</a:t>
            </a:r>
          </a:p>
          <a:p>
            <a:pPr lvl="1"/>
            <a:r>
              <a:rPr lang="sl-SI" dirty="0"/>
              <a:t>Zaposlitve </a:t>
            </a:r>
            <a:r>
              <a:rPr lang="sl-SI" dirty="0">
                <a:solidFill>
                  <a:srgbClr val="00B0F0"/>
                </a:solidFill>
                <a:sym typeface="Symbol" panose="05050102010706020507" pitchFamily="18" charset="2"/>
              </a:rPr>
              <a:t> </a:t>
            </a:r>
            <a:r>
              <a:rPr lang="sl-SI" dirty="0"/>
              <a:t>100.000,00 EUR</a:t>
            </a:r>
          </a:p>
          <a:p>
            <a:pPr lvl="1"/>
            <a:r>
              <a:rPr lang="sl-SI" dirty="0"/>
              <a:t>Material in storitve </a:t>
            </a:r>
            <a:r>
              <a:rPr lang="sl-SI" dirty="0">
                <a:solidFill>
                  <a:srgbClr val="00B0F0"/>
                </a:solidFill>
                <a:sym typeface="Symbol" panose="05050102010706020507" pitchFamily="18" charset="2"/>
              </a:rPr>
              <a:t> </a:t>
            </a:r>
            <a:r>
              <a:rPr lang="sl-SI" dirty="0"/>
              <a:t>25.000,00 EUR</a:t>
            </a:r>
          </a:p>
          <a:p>
            <a:pPr lvl="1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49777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52BE401-DCD7-4FBE-A478-BCD8CEFAD2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92" y="351398"/>
            <a:ext cx="7683415" cy="615520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35563030-9E74-4829-BA2D-FACD42A594B9}"/>
              </a:ext>
            </a:extLst>
          </p:cNvPr>
          <p:cNvGrpSpPr/>
          <p:nvPr/>
        </p:nvGrpSpPr>
        <p:grpSpPr>
          <a:xfrm>
            <a:off x="1231469" y="3737380"/>
            <a:ext cx="853034" cy="1398193"/>
            <a:chOff x="1231469" y="3737380"/>
            <a:chExt cx="853034" cy="1398193"/>
          </a:xfrm>
        </p:grpSpPr>
        <p:sp>
          <p:nvSpPr>
            <p:cNvPr id="5" name="Arrow: Right 4">
              <a:extLst>
                <a:ext uri="{FF2B5EF4-FFF2-40B4-BE49-F238E27FC236}">
                  <a16:creationId xmlns:a16="http://schemas.microsoft.com/office/drawing/2014/main" id="{B721326C-F6E7-4FB1-84D5-8DC9923E2E2E}"/>
                </a:ext>
              </a:extLst>
            </p:cNvPr>
            <p:cNvSpPr/>
            <p:nvPr/>
          </p:nvSpPr>
          <p:spPr>
            <a:xfrm>
              <a:off x="1231472" y="3737380"/>
              <a:ext cx="853031" cy="135012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6" name="Arrow: Right 5">
              <a:extLst>
                <a:ext uri="{FF2B5EF4-FFF2-40B4-BE49-F238E27FC236}">
                  <a16:creationId xmlns:a16="http://schemas.microsoft.com/office/drawing/2014/main" id="{DD900CC2-DE67-49E8-9228-700FE3BB02C2}"/>
                </a:ext>
              </a:extLst>
            </p:cNvPr>
            <p:cNvSpPr/>
            <p:nvPr/>
          </p:nvSpPr>
          <p:spPr>
            <a:xfrm>
              <a:off x="1231471" y="3963423"/>
              <a:ext cx="853031" cy="135012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7" name="Arrow: Right 6">
              <a:extLst>
                <a:ext uri="{FF2B5EF4-FFF2-40B4-BE49-F238E27FC236}">
                  <a16:creationId xmlns:a16="http://schemas.microsoft.com/office/drawing/2014/main" id="{97106AB7-E646-4DA9-B6C7-62A3632CFEDC}"/>
                </a:ext>
              </a:extLst>
            </p:cNvPr>
            <p:cNvSpPr/>
            <p:nvPr/>
          </p:nvSpPr>
          <p:spPr>
            <a:xfrm>
              <a:off x="1231470" y="4577114"/>
              <a:ext cx="853031" cy="135012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8" name="Arrow: Right 7">
              <a:extLst>
                <a:ext uri="{FF2B5EF4-FFF2-40B4-BE49-F238E27FC236}">
                  <a16:creationId xmlns:a16="http://schemas.microsoft.com/office/drawing/2014/main" id="{0E80B41F-E075-435E-99CD-C82F58B25C11}"/>
                </a:ext>
              </a:extLst>
            </p:cNvPr>
            <p:cNvSpPr/>
            <p:nvPr/>
          </p:nvSpPr>
          <p:spPr>
            <a:xfrm>
              <a:off x="1231469" y="5000561"/>
              <a:ext cx="853031" cy="135012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37DEAB59-A45A-42D6-A60B-08799419F202}"/>
              </a:ext>
            </a:extLst>
          </p:cNvPr>
          <p:cNvSpPr/>
          <p:nvPr/>
        </p:nvSpPr>
        <p:spPr>
          <a:xfrm>
            <a:off x="2254292" y="3531283"/>
            <a:ext cx="1740838" cy="21223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22846BB-5770-4C0E-939D-D96DCA82E081}"/>
              </a:ext>
            </a:extLst>
          </p:cNvPr>
          <p:cNvGrpSpPr/>
          <p:nvPr/>
        </p:nvGrpSpPr>
        <p:grpSpPr>
          <a:xfrm>
            <a:off x="1231468" y="5091592"/>
            <a:ext cx="853032" cy="1431945"/>
            <a:chOff x="1231468" y="5091592"/>
            <a:chExt cx="853032" cy="1431945"/>
          </a:xfrm>
        </p:grpSpPr>
        <p:sp>
          <p:nvSpPr>
            <p:cNvPr id="13" name="Arrow: Right 12">
              <a:extLst>
                <a:ext uri="{FF2B5EF4-FFF2-40B4-BE49-F238E27FC236}">
                  <a16:creationId xmlns:a16="http://schemas.microsoft.com/office/drawing/2014/main" id="{7F0414D7-0EBE-4FC8-8E90-69569277AD8D}"/>
                </a:ext>
              </a:extLst>
            </p:cNvPr>
            <p:cNvSpPr/>
            <p:nvPr/>
          </p:nvSpPr>
          <p:spPr>
            <a:xfrm>
              <a:off x="1231469" y="5091592"/>
              <a:ext cx="853031" cy="135012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15" name="Arrow: Right 14">
              <a:extLst>
                <a:ext uri="{FF2B5EF4-FFF2-40B4-BE49-F238E27FC236}">
                  <a16:creationId xmlns:a16="http://schemas.microsoft.com/office/drawing/2014/main" id="{39E29436-7A73-4F6B-9EA3-D3DBD751ABCA}"/>
                </a:ext>
              </a:extLst>
            </p:cNvPr>
            <p:cNvSpPr/>
            <p:nvPr/>
          </p:nvSpPr>
          <p:spPr>
            <a:xfrm>
              <a:off x="1231468" y="6153277"/>
              <a:ext cx="853031" cy="135012"/>
            </a:xfrm>
            <a:prstGeom prst="rightArrow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16" name="Arrow: Right 15">
              <a:extLst>
                <a:ext uri="{FF2B5EF4-FFF2-40B4-BE49-F238E27FC236}">
                  <a16:creationId xmlns:a16="http://schemas.microsoft.com/office/drawing/2014/main" id="{DC832EE8-53C8-490C-B145-9F7F52FF9B8E}"/>
                </a:ext>
              </a:extLst>
            </p:cNvPr>
            <p:cNvSpPr/>
            <p:nvPr/>
          </p:nvSpPr>
          <p:spPr>
            <a:xfrm>
              <a:off x="1231468" y="6388525"/>
              <a:ext cx="853031" cy="135012"/>
            </a:xfrm>
            <a:prstGeom prst="rightArrow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</p:grpSp>
    </p:spTree>
    <p:extLst>
      <p:ext uri="{BB962C8B-B14F-4D97-AF65-F5344CB8AC3E}">
        <p14:creationId xmlns:p14="http://schemas.microsoft.com/office/powerpoint/2010/main" val="3684865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00EA4-8DF9-4111-8E96-10D2FCE0D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Odhodki – gibanje stroškov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1484DFD-8341-4785-A959-5CFBEDC262D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66800" y="2103438"/>
          <a:ext cx="10058400" cy="3932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6400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00EA4-8DF9-4111-8E96-10D2FCE0D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dirty="0"/>
              <a:t>Odhodki – osnove bruto plače PŠ ZRC SAZU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699DC70-2779-47A6-9390-47A0E727685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66800" y="2103438"/>
          <a:ext cx="10058400" cy="3932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2390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00EA4-8DF9-4111-8E96-10D2FCE0D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dirty="0"/>
              <a:t>Odhodki – primerjava PŠ ZRC SAZU in ZRC SAZU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149AB1B-5F42-4C38-858B-03C5026C8A0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66800" y="2103438"/>
          <a:ext cx="10058400" cy="3932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5810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CD81E-20EE-4C0D-83B7-886DE4FF6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Odhodki – avtorski honorarji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45F77-DAB4-4BFE-A7AE-C3991800F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dirty="0"/>
              <a:t>red. prof. dr. </a:t>
            </a:r>
            <a:r>
              <a:rPr lang="sl-SI" dirty="0">
                <a:solidFill>
                  <a:srgbClr val="FF0000"/>
                </a:solidFill>
                <a:sym typeface="Symbol" panose="05050102010706020507" pitchFamily="18" charset="2"/>
              </a:rPr>
              <a:t></a:t>
            </a:r>
            <a:r>
              <a:rPr lang="sl-SI" dirty="0">
                <a:sym typeface="Symbol" panose="05050102010706020507" pitchFamily="18" charset="2"/>
              </a:rPr>
              <a:t> </a:t>
            </a:r>
            <a:r>
              <a:rPr lang="sl-SI" b="1" u="sng" dirty="0"/>
              <a:t>62,57 EUR bruto</a:t>
            </a:r>
            <a:r>
              <a:rPr lang="sl-SI" dirty="0"/>
              <a:t> (neto izplačilo avtorju oz. avtorici 45,51 EUR, celoten strošek za šolo oz. naročnico 68,44 EUR)</a:t>
            </a:r>
          </a:p>
          <a:p>
            <a:pPr lvl="0"/>
            <a:r>
              <a:rPr lang="sl-SI" dirty="0"/>
              <a:t>izr. prof. dr. </a:t>
            </a:r>
            <a:r>
              <a:rPr lang="sl-SI" dirty="0">
                <a:solidFill>
                  <a:srgbClr val="FF0000"/>
                </a:solidFill>
                <a:sym typeface="Symbol" panose="05050102010706020507" pitchFamily="18" charset="2"/>
              </a:rPr>
              <a:t> </a:t>
            </a:r>
            <a:r>
              <a:rPr lang="sl-SI" b="1" u="sng" dirty="0"/>
              <a:t>54, 93 EUR bruto</a:t>
            </a:r>
            <a:r>
              <a:rPr lang="sl-SI" dirty="0"/>
              <a:t> (neto izplačilo avtorju oz. avtorici 39,95 EUR, celoten strošek za šolo oz. naročnico 60,08 EUR)</a:t>
            </a:r>
          </a:p>
          <a:p>
            <a:pPr lvl="0"/>
            <a:r>
              <a:rPr lang="sl-SI" dirty="0"/>
              <a:t>doc. dr. </a:t>
            </a:r>
            <a:r>
              <a:rPr lang="sl-SI" dirty="0">
                <a:solidFill>
                  <a:srgbClr val="FF0000"/>
                </a:solidFill>
                <a:sym typeface="Symbol" panose="05050102010706020507" pitchFamily="18" charset="2"/>
              </a:rPr>
              <a:t> </a:t>
            </a:r>
            <a:r>
              <a:rPr lang="sl-SI" b="1" u="sng" dirty="0"/>
              <a:t>49,37 EUR bruto</a:t>
            </a:r>
            <a:r>
              <a:rPr lang="sl-SI" dirty="0"/>
              <a:t> (neto izplačilo avtorju oz. avtorici 35,91 EUR, celoten strošek za šolo oz. naročnico 54,00 EUR)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96754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CD81E-20EE-4C0D-83B7-886DE4FF6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Odhodki : Prihodki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97B5254-D51C-481E-8117-472C84A545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6918312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85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CD81E-20EE-4C0D-83B7-886DE4FF6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Prihodki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B3E54-BA86-4BA1-8FD3-8D388298F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Šolnine (56 %)</a:t>
            </a:r>
          </a:p>
          <a:p>
            <a:pPr lvl="1"/>
            <a:r>
              <a:rPr lang="sl-SI" dirty="0"/>
              <a:t>Do 2024/2025 </a:t>
            </a:r>
            <a:r>
              <a:rPr lang="sl-SI" dirty="0">
                <a:solidFill>
                  <a:srgbClr val="00B0F0"/>
                </a:solidFill>
                <a:sym typeface="Symbol" panose="05050102010706020507" pitchFamily="18" charset="2"/>
              </a:rPr>
              <a:t></a:t>
            </a:r>
            <a:r>
              <a:rPr lang="sl-SI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sl-SI" dirty="0"/>
              <a:t>2800,00 EUR</a:t>
            </a:r>
          </a:p>
          <a:p>
            <a:pPr lvl="1"/>
            <a:r>
              <a:rPr lang="sl-SI" dirty="0"/>
              <a:t>Od 2025/2026 </a:t>
            </a:r>
            <a:r>
              <a:rPr lang="sl-SI" dirty="0">
                <a:solidFill>
                  <a:srgbClr val="00B0F0"/>
                </a:solidFill>
                <a:sym typeface="Symbol" panose="05050102010706020507" pitchFamily="18" charset="2"/>
              </a:rPr>
              <a:t></a:t>
            </a:r>
            <a:r>
              <a:rPr lang="sl-SI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sl-SI" dirty="0"/>
              <a:t>3300,00 EUR</a:t>
            </a:r>
          </a:p>
          <a:p>
            <a:r>
              <a:rPr lang="sl-SI" dirty="0"/>
              <a:t>Habilitacije (17 %)</a:t>
            </a:r>
          </a:p>
          <a:p>
            <a:pPr lvl="1"/>
            <a:r>
              <a:rPr lang="sl-SI" dirty="0"/>
              <a:t>Do 2023 </a:t>
            </a:r>
            <a:r>
              <a:rPr lang="sl-SI" dirty="0">
                <a:solidFill>
                  <a:srgbClr val="00B0F0"/>
                </a:solidFill>
                <a:sym typeface="Symbol" panose="05050102010706020507" pitchFamily="18" charset="2"/>
              </a:rPr>
              <a:t></a:t>
            </a:r>
            <a:r>
              <a:rPr lang="sl-SI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sl-SI" dirty="0"/>
              <a:t>2100,00 EUR (nova izvolitev), 1900,00 (ponovna izvolitev)</a:t>
            </a:r>
          </a:p>
          <a:p>
            <a:pPr lvl="1"/>
            <a:r>
              <a:rPr lang="sl-SI" dirty="0"/>
              <a:t>Od 2024 </a:t>
            </a:r>
            <a:r>
              <a:rPr lang="sl-SI" dirty="0">
                <a:solidFill>
                  <a:srgbClr val="00B0F0"/>
                </a:solidFill>
                <a:sym typeface="Symbol" panose="05050102010706020507" pitchFamily="18" charset="2"/>
              </a:rPr>
              <a:t></a:t>
            </a:r>
            <a:r>
              <a:rPr lang="sl-SI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sl-SI" dirty="0"/>
              <a:t>2499,00 EUR (nova izvolitev), 2261,00 (ponovna izvolitev)</a:t>
            </a:r>
          </a:p>
          <a:p>
            <a:r>
              <a:rPr lang="sl-SI" dirty="0"/>
              <a:t>Ostalo (27 %)</a:t>
            </a:r>
          </a:p>
        </p:txBody>
      </p:sp>
    </p:spTree>
    <p:extLst>
      <p:ext uri="{BB962C8B-B14F-4D97-AF65-F5344CB8AC3E}">
        <p14:creationId xmlns:p14="http://schemas.microsoft.com/office/powerpoint/2010/main" val="3472873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96D9C-D8E5-447F-8198-44347A057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Projekcije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2F640-69D3-4887-82FD-CC45E72F2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b="1" u="sng" dirty="0"/>
              <a:t>Šolnine</a:t>
            </a:r>
          </a:p>
          <a:p>
            <a:pPr lvl="1"/>
            <a:r>
              <a:rPr lang="sl-SI" dirty="0"/>
              <a:t>2019–2023 (povprečje 24,6 študentov / letno) </a:t>
            </a:r>
            <a:r>
              <a:rPr lang="sl-SI" dirty="0">
                <a:solidFill>
                  <a:srgbClr val="00B0F0"/>
                </a:solidFill>
                <a:sym typeface="Symbol" panose="05050102010706020507" pitchFamily="18" charset="2"/>
              </a:rPr>
              <a:t> </a:t>
            </a:r>
            <a:r>
              <a:rPr lang="sl-SI" dirty="0"/>
              <a:t>50.000,00 EUR / letno</a:t>
            </a:r>
          </a:p>
          <a:p>
            <a:pPr lvl="1"/>
            <a:r>
              <a:rPr lang="sl-SI" dirty="0"/>
              <a:t>2024 (28 študentov) </a:t>
            </a:r>
            <a:r>
              <a:rPr lang="sl-SI" dirty="0">
                <a:solidFill>
                  <a:srgbClr val="00B0F0"/>
                </a:solidFill>
                <a:sym typeface="Symbol" panose="05050102010706020507" pitchFamily="18" charset="2"/>
              </a:rPr>
              <a:t> </a:t>
            </a:r>
            <a:r>
              <a:rPr lang="sl-SI" dirty="0"/>
              <a:t>56.000,00 EUR</a:t>
            </a:r>
          </a:p>
          <a:p>
            <a:pPr lvl="1"/>
            <a:r>
              <a:rPr lang="sl-SI" dirty="0"/>
              <a:t>2025 (28 študentov) </a:t>
            </a:r>
            <a:r>
              <a:rPr lang="sl-SI" dirty="0">
                <a:solidFill>
                  <a:srgbClr val="00B0F0"/>
                </a:solidFill>
                <a:sym typeface="Symbol" panose="05050102010706020507" pitchFamily="18" charset="2"/>
              </a:rPr>
              <a:t> </a:t>
            </a:r>
            <a:r>
              <a:rPr lang="sl-SI" dirty="0"/>
              <a:t>66.000,00 EUR</a:t>
            </a:r>
          </a:p>
          <a:p>
            <a:r>
              <a:rPr lang="sl-SI" b="1" u="sng" dirty="0"/>
              <a:t>Habilitacije</a:t>
            </a:r>
          </a:p>
          <a:p>
            <a:pPr lvl="1"/>
            <a:r>
              <a:rPr lang="sl-SI" dirty="0"/>
              <a:t>2021–2023 </a:t>
            </a:r>
            <a:r>
              <a:rPr lang="sl-SI" dirty="0">
                <a:solidFill>
                  <a:srgbClr val="00B0F0"/>
                </a:solidFill>
                <a:sym typeface="Symbol" panose="05050102010706020507" pitchFamily="18" charset="2"/>
              </a:rPr>
              <a:t> </a:t>
            </a:r>
            <a:r>
              <a:rPr lang="sl-SI" dirty="0"/>
              <a:t>29.000,00 EUR / letno</a:t>
            </a:r>
          </a:p>
          <a:p>
            <a:pPr lvl="1"/>
            <a:r>
              <a:rPr lang="sl-SI" dirty="0"/>
              <a:t>2024–2027 </a:t>
            </a:r>
            <a:r>
              <a:rPr lang="sl-SI" dirty="0">
                <a:solidFill>
                  <a:srgbClr val="00B0F0"/>
                </a:solidFill>
                <a:sym typeface="Symbol" panose="05050102010706020507" pitchFamily="18" charset="2"/>
              </a:rPr>
              <a:t> </a:t>
            </a:r>
            <a:r>
              <a:rPr lang="sl-SI" dirty="0"/>
              <a:t>29.000,00 EUR / letno</a:t>
            </a:r>
          </a:p>
          <a:p>
            <a:r>
              <a:rPr lang="sl-SI" b="1" u="sng" dirty="0"/>
              <a:t>Plače</a:t>
            </a:r>
          </a:p>
          <a:p>
            <a:pPr lvl="1"/>
            <a:r>
              <a:rPr lang="sl-SI" dirty="0"/>
              <a:t>20 % dopolnilna zaposlitev </a:t>
            </a:r>
            <a:r>
              <a:rPr lang="sl-SI" dirty="0">
                <a:solidFill>
                  <a:srgbClr val="FF0000"/>
                </a:solidFill>
                <a:sym typeface="Symbol" panose="05050102010706020507" pitchFamily="18" charset="2"/>
              </a:rPr>
              <a:t></a:t>
            </a:r>
            <a:r>
              <a:rPr lang="sl-SI" dirty="0"/>
              <a:t> tri (3) </a:t>
            </a:r>
            <a:r>
              <a:rPr lang="sl-SI" dirty="0" err="1"/>
              <a:t>prodekanje</a:t>
            </a:r>
            <a:endParaRPr lang="sl-SI" dirty="0"/>
          </a:p>
          <a:p>
            <a:pPr lvl="1"/>
            <a:r>
              <a:rPr lang="sl-SI" dirty="0"/>
              <a:t>10 % dopolnilna zaposlitev </a:t>
            </a:r>
            <a:r>
              <a:rPr lang="sl-SI" dirty="0">
                <a:solidFill>
                  <a:srgbClr val="FF0000"/>
                </a:solidFill>
                <a:sym typeface="Symbol" panose="05050102010706020507" pitchFamily="18" charset="2"/>
              </a:rPr>
              <a:t></a:t>
            </a:r>
            <a:r>
              <a:rPr lang="sl-SI" dirty="0"/>
              <a:t> trije (3) koordinatorji študijskih modulov in predsedniki delovnih komisij Senata</a:t>
            </a:r>
          </a:p>
          <a:p>
            <a:pPr lvl="1"/>
            <a:r>
              <a:rPr lang="sl-SI" dirty="0"/>
              <a:t>5 % dopolnilna zaposlitev </a:t>
            </a:r>
            <a:r>
              <a:rPr lang="sl-SI" dirty="0">
                <a:solidFill>
                  <a:srgbClr val="FF0000"/>
                </a:solidFill>
                <a:sym typeface="Symbol" panose="05050102010706020507" pitchFamily="18" charset="2"/>
              </a:rPr>
              <a:t></a:t>
            </a:r>
            <a:r>
              <a:rPr lang="sl-SI" dirty="0"/>
              <a:t> ostalih osem (8) koordinatorjev študijskih modulov</a:t>
            </a:r>
          </a:p>
          <a:p>
            <a:pPr lvl="1"/>
            <a:endParaRPr lang="sl-SI" dirty="0"/>
          </a:p>
          <a:p>
            <a:pPr lvl="1"/>
            <a:r>
              <a:rPr lang="sl-SI" dirty="0"/>
              <a:t>Leta 2025 </a:t>
            </a:r>
            <a:r>
              <a:rPr lang="sl-SI" dirty="0">
                <a:solidFill>
                  <a:srgbClr val="FF0000"/>
                </a:solidFill>
                <a:sym typeface="Symbol" panose="05050102010706020507" pitchFamily="18" charset="2"/>
              </a:rPr>
              <a:t>  Cca. 100.000,00 EUR (</a:t>
            </a:r>
            <a:r>
              <a:rPr lang="sl-SI" b="1" u="sng" dirty="0">
                <a:solidFill>
                  <a:srgbClr val="FF0000"/>
                </a:solidFill>
                <a:sym typeface="Symbol" panose="05050102010706020507" pitchFamily="18" charset="2"/>
              </a:rPr>
              <a:t>1,3 FTE</a:t>
            </a:r>
            <a:r>
              <a:rPr lang="sl-SI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356680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124</TotalTime>
  <Words>334</Words>
  <Application>Microsoft Office PowerPoint</Application>
  <PresentationFormat>Širokozaslonsko</PresentationFormat>
  <Paragraphs>41</Paragraphs>
  <Slides>10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10</vt:i4>
      </vt:variant>
    </vt:vector>
  </HeadingPairs>
  <TitlesOfParts>
    <vt:vector size="14" baseType="lpstr">
      <vt:lpstr>Century Gothic</vt:lpstr>
      <vt:lpstr>Garamond</vt:lpstr>
      <vt:lpstr>Symbol</vt:lpstr>
      <vt:lpstr>Savon</vt:lpstr>
      <vt:lpstr>Finančni pregled stanja pš zrc sazu</vt:lpstr>
      <vt:lpstr>PowerPointova predstavitev</vt:lpstr>
      <vt:lpstr>Odhodki – gibanje stroškov</vt:lpstr>
      <vt:lpstr>Odhodki – osnove bruto plače PŠ ZRC SAZU</vt:lpstr>
      <vt:lpstr>Odhodki – primerjava PŠ ZRC SAZU in ZRC SAZU</vt:lpstr>
      <vt:lpstr>Odhodki – avtorski honorarji</vt:lpstr>
      <vt:lpstr>Odhodki : Prihodki</vt:lpstr>
      <vt:lpstr>Prihodki</vt:lpstr>
      <vt:lpstr>Projekcije</vt:lpstr>
      <vt:lpstr>Izkaz prihodkov in odhodkov leta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Finančni pregled stanja pš zrc sazu</dc:title>
  <dc:creator>Jani Kozina</dc:creator>
  <cp:lastModifiedBy>Tiva Vlaj</cp:lastModifiedBy>
  <cp:revision>16</cp:revision>
  <dcterms:created xsi:type="dcterms:W3CDTF">2024-11-13T09:35:28Z</dcterms:created>
  <dcterms:modified xsi:type="dcterms:W3CDTF">2024-11-27T07:41:50Z</dcterms:modified>
</cp:coreProperties>
</file>